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82" r:id="rId2"/>
    <p:sldId id="283" r:id="rId3"/>
    <p:sldId id="284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148A"/>
    <a:srgbClr val="1A1A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702" y="-10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79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36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29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45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08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7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2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22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62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12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26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55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131590"/>
            <a:ext cx="5796136" cy="230425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14148A"/>
                </a:solidFill>
              </a:rPr>
              <a:t>НАЗВАНИЕ ПРОЕКТА/ПОДРАЗДЕЛЕНИЯ</a:t>
            </a:r>
            <a:endParaRPr lang="ru-RU" sz="2800" b="1" dirty="0">
              <a:solidFill>
                <a:srgbClr val="14148A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 txBox="1">
            <a:spLocks/>
          </p:cNvSpPr>
          <p:nvPr/>
        </p:nvSpPr>
        <p:spPr>
          <a:xfrm>
            <a:off x="3131840" y="4011910"/>
            <a:ext cx="5940152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Докладчик/руководитель подразделения –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8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5B350C-B00A-456C-84B7-2A0C59BA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347614"/>
            <a:ext cx="6120680" cy="1368152"/>
          </a:xfrm>
        </p:spPr>
        <p:txBody>
          <a:bodyPr>
            <a:normAutofit/>
          </a:bodyPr>
          <a:lstStyle/>
          <a:p>
            <a:pPr indent="12700">
              <a:buNone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Пример оформления основного текста </a:t>
            </a:r>
            <a:br>
              <a:rPr lang="ru-RU" sz="2400" b="1" dirty="0" smtClean="0"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latin typeface="+mj-lt"/>
                <a:ea typeface="+mj-ea"/>
                <a:cs typeface="+mj-cs"/>
              </a:rPr>
              <a:t>и выделения в нем каких-то важных частей:  </a:t>
            </a:r>
            <a:r>
              <a:rPr lang="ru-RU" sz="2400" b="1" dirty="0" smtClean="0">
                <a:solidFill>
                  <a:srgbClr val="141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цифр, названий и т.д.</a:t>
            </a:r>
            <a:endParaRPr lang="ru-RU" sz="2400" b="1" dirty="0">
              <a:solidFill>
                <a:srgbClr val="1414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9542"/>
            <a:ext cx="9144000" cy="43204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14148A"/>
                </a:solidFill>
              </a:rPr>
              <a:t>ПРИМЕР ОФОРМЛЕНИЯ </a:t>
            </a:r>
            <a:r>
              <a:rPr lang="ru-RU" sz="2400" b="1" dirty="0" smtClean="0">
                <a:solidFill>
                  <a:srgbClr val="14148A"/>
                </a:solidFill>
              </a:rPr>
              <a:t>ЗАГОЛОВКА</a:t>
            </a:r>
            <a:endParaRPr lang="ru-RU" sz="2400" b="1" dirty="0">
              <a:solidFill>
                <a:srgbClr val="14148A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16464" y="1419622"/>
            <a:ext cx="2504008" cy="3238985"/>
            <a:chOff x="8676433" y="2578691"/>
            <a:chExt cx="3440112" cy="4153152"/>
          </a:xfrm>
        </p:grpSpPr>
        <p:graphicFrame>
          <p:nvGraphicFramePr>
            <p:cNvPr id="9" name="Объект 6"/>
            <p:cNvGraphicFramePr>
              <a:graphicFrameLocks/>
            </p:cNvGraphicFramePr>
            <p:nvPr/>
          </p:nvGraphicFramePr>
          <p:xfrm>
            <a:off x="8676433" y="3061543"/>
            <a:ext cx="3440112" cy="3670300"/>
          </p:xfrm>
          <a:graphic>
            <a:graphicData uri="http://schemas.openxmlformats.org/presentationml/2006/ole">
              <p:oleObj spid="_x0000_s1027" name="Worksheet" r:id="rId3" imgW="2619205" imgH="2800456" progId="Excel.Sheet.8">
                <p:embed/>
              </p:oleObj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>
              <a:off x="8939829" y="2578691"/>
              <a:ext cx="2913320" cy="670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Calibri" pitchFamily="34" charset="0"/>
                </a:rPr>
                <a:t>ПРИМЕР ОФОРМЛЕНИЯ ДИАГРАММЫ</a:t>
              </a:r>
            </a:p>
          </p:txBody>
        </p:sp>
      </p:grp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79512" y="3075806"/>
            <a:ext cx="1944216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0"/>
              </a:spcBef>
              <a:buFont typeface="Arial" pitchFamily="34" charset="0"/>
              <a:buNone/>
            </a:pPr>
            <a:r>
              <a:rPr lang="en-US" sz="4800" b="1" baseline="-8000" dirty="0">
                <a:solidFill>
                  <a:srgbClr val="141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~ </a:t>
            </a:r>
            <a:r>
              <a:rPr lang="ru-RU" sz="4400" b="1" dirty="0">
                <a:solidFill>
                  <a:srgbClr val="141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 </a:t>
            </a:r>
            <a:r>
              <a:rPr lang="en-US" sz="1400" dirty="0">
                <a:solidFill>
                  <a:srgbClr val="14148A"/>
                </a:solidFill>
                <a:latin typeface="Calibri" pitchFamily="34" charset="0"/>
              </a:rPr>
              <a:t/>
            </a:r>
            <a:br>
              <a:rPr lang="en-US" sz="1400" dirty="0">
                <a:solidFill>
                  <a:srgbClr val="14148A"/>
                </a:solidFill>
                <a:latin typeface="Calibri" pitchFamily="34" charset="0"/>
              </a:rPr>
            </a:br>
            <a:r>
              <a:rPr lang="ru-RU" sz="1050" b="1" dirty="0" smtClean="0">
                <a:solidFill>
                  <a:srgbClr val="14148A"/>
                </a:solidFill>
                <a:latin typeface="Calibri" pitchFamily="34" charset="0"/>
              </a:rPr>
              <a:t>пример оформления выносок с цифрами</a:t>
            </a:r>
            <a:endParaRPr lang="ru-RU" sz="1050" b="1" dirty="0">
              <a:solidFill>
                <a:srgbClr val="14148A"/>
              </a:solidFill>
              <a:latin typeface="Calibri" pitchFamily="34" charset="0"/>
            </a:endParaRPr>
          </a:p>
        </p:txBody>
      </p:sp>
      <p:pic>
        <p:nvPicPr>
          <p:cNvPr id="14" name="Picture 2" descr="C:\Users\Кирилл Розанов\Downloads\pS4wBI22HUO_3e01B9tL5lTD-qKxfKaMUUWbenUxmZZ05nzIa57jOOD2xoLYf9c5pp0ck8nKKd2beo-KJGOSF4Tz.jpg"/>
          <p:cNvPicPr>
            <a:picLocks noChangeAspect="1" noChangeArrowheads="1"/>
          </p:cNvPicPr>
          <p:nvPr/>
        </p:nvPicPr>
        <p:blipFill>
          <a:blip r:embed="rId4" cstate="print"/>
          <a:srcRect t="15000" r="9359" b="13592"/>
          <a:stretch>
            <a:fillRect/>
          </a:stretch>
        </p:blipFill>
        <p:spPr bwMode="auto">
          <a:xfrm>
            <a:off x="2915815" y="3363838"/>
            <a:ext cx="2880321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843808" y="2783999"/>
            <a:ext cx="3024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ПРИМЕР ОФОРМЛЕНИЯ ФОТО. Важно сохранять пропорции и ровные углы.  Тень – по желанию, но если используем,  то на всех фото в одной презентации</a:t>
            </a:r>
            <a:endParaRPr lang="ru-RU" sz="900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 txBox="1">
            <a:spLocks/>
          </p:cNvSpPr>
          <p:nvPr/>
        </p:nvSpPr>
        <p:spPr>
          <a:xfrm>
            <a:off x="3563888" y="0"/>
            <a:ext cx="5580112" cy="339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Название проекта/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подразделения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9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9542"/>
            <a:ext cx="9144000" cy="43204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14148A"/>
                </a:solidFill>
              </a:rPr>
              <a:t>ПРИМЕР ОФОРМЛЕНИЯ СПИСКА </a:t>
            </a:r>
            <a:endParaRPr lang="ru-RU" sz="2400" b="1" dirty="0">
              <a:solidFill>
                <a:srgbClr val="14148A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 txBox="1">
            <a:spLocks/>
          </p:cNvSpPr>
          <p:nvPr/>
        </p:nvSpPr>
        <p:spPr>
          <a:xfrm>
            <a:off x="251520" y="0"/>
            <a:ext cx="4536504" cy="462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Название проекта/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подразделения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612576" y="1580461"/>
            <a:ext cx="4848446" cy="542260"/>
          </a:xfrm>
          <a:prstGeom prst="rect">
            <a:avLst/>
          </a:prstGeom>
          <a:solidFill>
            <a:srgbClr val="14148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-495615" y="2817390"/>
            <a:ext cx="4731485" cy="506809"/>
          </a:xfrm>
          <a:prstGeom prst="rect">
            <a:avLst/>
          </a:prstGeom>
          <a:solidFill>
            <a:srgbClr val="14148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-495616" y="4227978"/>
            <a:ext cx="3806453" cy="326530"/>
          </a:xfrm>
          <a:prstGeom prst="rect">
            <a:avLst/>
          </a:prstGeom>
          <a:solidFill>
            <a:srgbClr val="14148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10"/>
          <p:cNvSpPr>
            <a:spLocks noChangeArrowheads="1"/>
          </p:cNvSpPr>
          <p:nvPr/>
        </p:nvSpPr>
        <p:spPr bwMode="auto">
          <a:xfrm>
            <a:off x="184405" y="1565374"/>
            <a:ext cx="3987669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2725" indent="-212725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Новая электронная компонентная база отечественного приборостроения: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радиационностойкие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наноразмерные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магнитоэлектрические чипы</a:t>
            </a:r>
          </a:p>
          <a:p>
            <a:pPr marL="212725" indent="-212725">
              <a:buFont typeface="Wingdings" pitchFamily="2" charset="2"/>
              <a:buChar char="§"/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Новый материал для электромобилей </a:t>
            </a:r>
            <a:br>
              <a:rPr lang="ru-RU" sz="1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и гибкой электроники   </a:t>
            </a:r>
            <a:br>
              <a:rPr lang="ru-RU" sz="1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на основе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графена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и углеродных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нанотрубок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суперконденсаторов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большой емкости</a:t>
            </a:r>
          </a:p>
          <a:p>
            <a:pPr marL="212725" indent="-212725">
              <a:buFont typeface="Wingdings" pitchFamily="2" charset="2"/>
              <a:buChar char="§"/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Новый материал для связи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5G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:    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поглощающий композит из кремния и алюминия на гибких носителях</a:t>
            </a:r>
          </a:p>
          <a:p>
            <a:pPr marL="212725" indent="-212725">
              <a:buFont typeface="Wingdings" pitchFamily="2" charset="2"/>
              <a:buChar char="§"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 typeface="Wingdings" pitchFamily="2" charset="2"/>
              <a:buChar char="§"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 typeface="Wingdings" pitchFamily="2" charset="2"/>
              <a:buChar char="§"/>
            </a:pPr>
            <a:endParaRPr lang="ru-RU" sz="2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" name="Прямоугольник 10"/>
          <p:cNvSpPr>
            <a:spLocks noChangeArrowheads="1"/>
          </p:cNvSpPr>
          <p:nvPr/>
        </p:nvSpPr>
        <p:spPr bwMode="auto">
          <a:xfrm>
            <a:off x="5004048" y="1563638"/>
            <a:ext cx="4139952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Диагностические </a:t>
            </a:r>
            <a:r>
              <a:rPr lang="ru-RU" sz="1400" b="1" dirty="0" err="1" smtClean="0">
                <a:solidFill>
                  <a:srgbClr val="14148A"/>
                </a:solidFill>
                <a:latin typeface="+mn-lt"/>
              </a:rPr>
              <a:t>экспресс-системы</a:t>
            </a: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  </a:t>
            </a:r>
            <a:r>
              <a:rPr lang="ru-RU" sz="1400" dirty="0" smtClean="0">
                <a:latin typeface="Calibri" pitchFamily="34" charset="0"/>
              </a:rPr>
              <a:t>определения </a:t>
            </a:r>
            <a:r>
              <a:rPr lang="ru-RU" sz="1400" dirty="0" err="1" smtClean="0">
                <a:latin typeface="Calibri" pitchFamily="34" charset="0"/>
              </a:rPr>
              <a:t>биомаркеров</a:t>
            </a:r>
            <a:r>
              <a:rPr lang="ru-RU" sz="1400" dirty="0" smtClean="0">
                <a:latin typeface="Calibri" pitchFamily="34" charset="0"/>
              </a:rPr>
              <a:t> в крови человека и других биологически значимых соединений</a:t>
            </a: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Новые материалы для энергетики:   </a:t>
            </a:r>
            <a:r>
              <a:rPr lang="ru-RU" sz="1400" dirty="0" err="1" smtClean="0">
                <a:latin typeface="Calibri" pitchFamily="34" charset="0"/>
              </a:rPr>
              <a:t>электроактивный</a:t>
            </a:r>
            <a:r>
              <a:rPr lang="ru-RU" sz="1400" dirty="0" smtClean="0">
                <a:latin typeface="Calibri" pitchFamily="34" charset="0"/>
              </a:rPr>
              <a:t> композит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</a:rPr>
              <a:t>для </a:t>
            </a:r>
            <a:r>
              <a:rPr lang="ru-RU" sz="1400" dirty="0" err="1" smtClean="0">
                <a:latin typeface="Calibri" pitchFamily="34" charset="0"/>
              </a:rPr>
              <a:t>литий-ионного</a:t>
            </a:r>
            <a:r>
              <a:rPr lang="ru-RU" sz="1400" dirty="0" smtClean="0">
                <a:latin typeface="Calibri" pitchFamily="34" charset="0"/>
              </a:rPr>
              <a:t> аккумулятора </a:t>
            </a: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Улучшенные материалы   </a:t>
            </a:r>
            <a:r>
              <a:rPr lang="ru-RU" sz="1400" dirty="0" smtClean="0">
                <a:latin typeface="+mn-lt"/>
              </a:rPr>
              <a:t>для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dirty="0" smtClean="0">
                <a:latin typeface="Calibri" pitchFamily="34" charset="0"/>
              </a:rPr>
              <a:t>экономически выгодных проточных батарей и </a:t>
            </a:r>
            <a:r>
              <a:rPr lang="ru-RU" sz="1400" dirty="0" err="1" smtClean="0">
                <a:latin typeface="Calibri" pitchFamily="34" charset="0"/>
              </a:rPr>
              <a:t>редокс-систем</a:t>
            </a:r>
            <a:endParaRPr lang="ru-RU" sz="1400" dirty="0" smtClean="0">
              <a:latin typeface="Calibri" pitchFamily="34" charset="0"/>
            </a:endParaRP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Высокочистые прецизионные сплавы</a:t>
            </a:r>
            <a:r>
              <a:rPr lang="ru-RU" sz="1400" b="1" dirty="0" smtClean="0">
                <a:solidFill>
                  <a:srgbClr val="14148A"/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/>
            </a:r>
            <a:br>
              <a:rPr lang="ru-RU" sz="1400" b="1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в машиностроении</a:t>
            </a:r>
            <a:endParaRPr lang="en-US" sz="1400" dirty="0" smtClean="0">
              <a:latin typeface="Calibri" pitchFamily="34" charset="0"/>
            </a:endParaRP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Мембранные водоупорные материалы </a:t>
            </a: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для легкой промышленности</a:t>
            </a:r>
          </a:p>
          <a:p>
            <a:pPr marL="212725" indent="-212725">
              <a:buFont typeface="Arial" pitchFamily="34" charset="0"/>
              <a:buChar char="•"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1255861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4148A"/>
                </a:solidFill>
              </a:rPr>
              <a:t>Список с уточнением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6056" y="1275606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4148A"/>
                </a:solidFill>
              </a:rPr>
              <a:t>Простой список</a:t>
            </a:r>
          </a:p>
        </p:txBody>
      </p:sp>
    </p:spTree>
    <p:extLst>
      <p:ext uri="{BB962C8B-B14F-4D97-AF65-F5344CB8AC3E}">
        <p14:creationId xmlns:p14="http://schemas.microsoft.com/office/powerpoint/2010/main" xmlns="" val="11229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2"/>
          </a:solidFill>
          <a:tailEnd type="triangle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</TotalTime>
  <Words>109</Words>
  <Application>Microsoft Office PowerPoint</Application>
  <PresentationFormat>Экран (16:9)</PresentationFormat>
  <Paragraphs>25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Worksheet</vt:lpstr>
      <vt:lpstr>НАЗВАНИЕ ПРОЕКТА/ПОДРАЗДЕЛЕНИЯ</vt:lpstr>
      <vt:lpstr>ПРИМЕР ОФОРМЛЕНИЯ ЗАГОЛОВКА</vt:lpstr>
      <vt:lpstr>ПРИМЕР ОФОРМЛЕНИЯ СПИСКА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</dc:title>
  <dc:creator>Татьяна Розанова</dc:creator>
  <cp:lastModifiedBy> suvorovala</cp:lastModifiedBy>
  <cp:revision>239</cp:revision>
  <dcterms:created xsi:type="dcterms:W3CDTF">2016-02-14T16:29:31Z</dcterms:created>
  <dcterms:modified xsi:type="dcterms:W3CDTF">2024-01-19T12:16:41Z</dcterms:modified>
</cp:coreProperties>
</file>