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  <p:sldMasterId id="2147483708" r:id="rId4"/>
    <p:sldMasterId id="2147483709" r:id="rId5"/>
  </p:sldMasterIdLst>
  <p:notesMasterIdLst>
    <p:notesMasterId r:id="rId17"/>
  </p:notesMasterIdLst>
  <p:sldIdLst>
    <p:sldId id="256" r:id="rId6"/>
    <p:sldId id="258" r:id="rId7"/>
    <p:sldId id="260" r:id="rId8"/>
    <p:sldId id="262" r:id="rId9"/>
    <p:sldId id="264" r:id="rId10"/>
    <p:sldId id="266" r:id="rId11"/>
    <p:sldId id="267" r:id="rId12"/>
    <p:sldId id="271" r:id="rId13"/>
    <p:sldId id="272" r:id="rId14"/>
    <p:sldId id="273" r:id="rId15"/>
    <p:sldId id="274" r:id="rId16"/>
  </p:sldIdLst>
  <p:sldSz cx="13004800" cy="9753600"/>
  <p:notesSz cx="6669088" cy="9774238"/>
  <p:embeddedFontLst>
    <p:embeddedFont>
      <p:font typeface="Lucida Sans Unicode" pitchFamily="34" charset="0"/>
      <p:regular r:id="rId18"/>
    </p:embeddedFont>
    <p:embeddedFont>
      <p:font typeface="Wingdings 3" pitchFamily="18" charset="2"/>
      <p:regular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Gill Sans" charset="0"/>
      <p:regular r:id="rId29"/>
      <p:bold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80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Gill Sans" panose="020B0604020202020204" charset="0"/>
                <a:cs typeface="Arial" panose="020B0604020202020204" pitchFamily="34" charset="0"/>
                <a:sym typeface="Gill Sans" panose="020B060402020202020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Gill Sans" panose="020B0604020202020204" charset="0"/>
                <a:cs typeface="Arial" panose="020B0604020202020204" pitchFamily="34" charset="0"/>
                <a:sym typeface="Gill Sans" panose="020B060402020202020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892175" y="733425"/>
            <a:ext cx="4884738" cy="3665538"/>
          </a:xfrm>
          <a:custGeom>
            <a:avLst/>
            <a:gdLst>
              <a:gd name="T0" fmla="*/ 0 w 120000"/>
              <a:gd name="T1" fmla="*/ 0 h 120000"/>
              <a:gd name="T2" fmla="*/ 4884738 w 120000"/>
              <a:gd name="T3" fmla="*/ 0 h 120000"/>
              <a:gd name="T4" fmla="*/ 4884738 w 120000"/>
              <a:gd name="T5" fmla="*/ 3665538 h 120000"/>
              <a:gd name="T6" fmla="*/ 0 w 120000"/>
              <a:gd name="T7" fmla="*/ 3665538 h 12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4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66750" y="4643438"/>
            <a:ext cx="533558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25606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283700"/>
            <a:ext cx="288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Gill Sans" panose="020B0604020202020204" charset="0"/>
                <a:cs typeface="Arial" panose="020B0604020202020204" pitchFamily="34" charset="0"/>
                <a:sym typeface="Gill Sans" panose="020B060402020202020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7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778250" y="9283700"/>
            <a:ext cx="288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latin typeface="Gill Sans" charset="0"/>
                <a:sym typeface="Gill Sans" charset="0"/>
              </a:defRPr>
            </a:lvl1pPr>
          </a:lstStyle>
          <a:p>
            <a:fld id="{15FAA98D-523B-4C42-9803-55CDFF92A8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203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16387" name="Google Shape;204;p4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6388" name="Google Shape;205;p4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2D772F-ABFF-4C93-878E-E04FB02593FD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343;p3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34819" name="Google Shape;344;p39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4820" name="Google Shape;345;p39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F99F90-9E1C-4A6F-AA80-58253BC76A9C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352;p4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36867" name="Google Shape;353;p4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6868" name="Google Shape;354;p41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5A282-0C7D-46C0-9660-1067CDE9CE9D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222;p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18435" name="Google Shape;223;p8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8436" name="Google Shape;224;p8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FE1CAC-6589-4B41-A766-A402421A1B5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239;p1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20483" name="Google Shape;240;p1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0484" name="Google Shape;241;p12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5714D9-9B5B-4D79-803F-24CD943C222F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255;p1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22531" name="Google Shape;256;p16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2532" name="Google Shape;257;p16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DF4D36-ED2B-406B-82EE-D69659A235C2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71;p2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24579" name="Google Shape;272;p2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4580" name="Google Shape;273;p20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141294-2BE2-4A09-B18F-C9F6F9FF2016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88;p2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26627" name="Google Shape;289;p25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6628" name="Google Shape;290;p25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7EB73C-32A9-447C-B9CB-304B76A66463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97;p2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28675" name="Google Shape;298;p27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6" name="Google Shape;299;p27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851B99-C1A4-4127-8E08-83A4ED0924B1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28;p3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30723" name="Google Shape;329;p35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0724" name="Google Shape;330;p35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EE9A45-41D2-4BFD-B860-F9D0729FFC1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334;p3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"/>
            <a:headEnd/>
            <a:tailEnd/>
          </a:ln>
        </p:spPr>
      </p:sp>
      <p:sp>
        <p:nvSpPr>
          <p:cNvPr id="32771" name="Google Shape;335;p37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2772" name="Google Shape;336;p37:notes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F0838A-B474-4C85-9644-02DA74DD137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 rot="5400000">
            <a:off x="7673181" y="4031457"/>
            <a:ext cx="6435725" cy="292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 rot="5400000">
            <a:off x="1745457" y="1181894"/>
            <a:ext cx="6435725" cy="862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>
            <a:off x="1271588" y="1271588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1"/>
          </p:nvPr>
        </p:nvSpPr>
        <p:spPr>
          <a:xfrm>
            <a:off x="1271588" y="1271588"/>
            <a:ext cx="5156200" cy="721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532638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89204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45769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2"/>
          </p:nvPr>
        </p:nvSpPr>
        <p:spPr>
          <a:xfrm>
            <a:off x="6580188" y="1271588"/>
            <a:ext cx="5156200" cy="721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532638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89204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45769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89204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45769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02336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89204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45769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24053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02336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0233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576072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5472"/>
              <a:buFont typeface="Gill Sans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532638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89204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45769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4577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4577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4577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4577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4577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endParaRPr noProof="0">
              <a:sym typeface="Gill Sans"/>
            </a:endParaRPr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 rot="5400000">
            <a:off x="2897188" y="-354012"/>
            <a:ext cx="7213600" cy="1046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 rot="5400000">
            <a:off x="6843713" y="2974975"/>
            <a:ext cx="8094663" cy="29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 rot="5400000">
            <a:off x="915988" y="125413"/>
            <a:ext cx="8094663" cy="86248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695515" algn="l" rtl="0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353"/>
              <a:buFont typeface="Gill Sans"/>
              <a:buChar char="•"/>
              <a:defRPr sz="4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3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4" name="Google Shape;144;p43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6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7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6" name="Google Shape;156;p47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endParaRPr noProof="0">
              <a:sym typeface="Gill Sans"/>
            </a:endParaRPr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p48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 rot="5400000">
            <a:off x="7495381" y="4209257"/>
            <a:ext cx="6791325" cy="292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body" idx="1"/>
          </p:nvPr>
        </p:nvSpPr>
        <p:spPr>
          <a:xfrm rot="5400000">
            <a:off x="1567657" y="1359694"/>
            <a:ext cx="6791325" cy="862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1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2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3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4" name="Google Shape;174;p53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4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7" name="Google Shape;177;p54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5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6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–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0" name="Google Shape;190;p58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1" name="Google Shape;191;p58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4" name="Google Shape;194;p59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endParaRPr noProof="0">
              <a:sym typeface="Gill Sans"/>
            </a:endParaRPr>
          </a:p>
        </p:txBody>
      </p:sp>
      <p:sp>
        <p:nvSpPr>
          <p:cNvPr id="195" name="Google Shape;195;p59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8" name="Google Shape;198;p60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1"/>
          <p:cNvSpPr txBox="1">
            <a:spLocks noGrp="1"/>
          </p:cNvSpPr>
          <p:nvPr>
            <p:ph type="title"/>
          </p:nvPr>
        </p:nvSpPr>
        <p:spPr>
          <a:xfrm rot="5400000">
            <a:off x="7495381" y="4209257"/>
            <a:ext cx="6791325" cy="292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1" name="Google Shape;201;p61"/>
          <p:cNvSpPr txBox="1">
            <a:spLocks noGrp="1"/>
          </p:cNvSpPr>
          <p:nvPr>
            <p:ph type="body" idx="1"/>
          </p:nvPr>
        </p:nvSpPr>
        <p:spPr>
          <a:xfrm rot="5400000">
            <a:off x="1567657" y="1359694"/>
            <a:ext cx="6791325" cy="862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6634163"/>
            <a:ext cx="130143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763" y="7043738"/>
            <a:ext cx="13009563" cy="2719387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ym typeface="Arial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75360" y="2492589"/>
            <a:ext cx="11054080" cy="2602327"/>
          </a:xfrm>
        </p:spPr>
        <p:txBody>
          <a:bodyPr anchor="b"/>
          <a:lstStyle>
            <a:lvl1pPr algn="r">
              <a:defRPr sz="6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75360" y="5136508"/>
            <a:ext cx="11054080" cy="1706246"/>
          </a:xfrm>
        </p:spPr>
        <p:txBody>
          <a:bodyPr lIns="65023" rIns="65023"/>
          <a:lstStyle>
            <a:lvl1pPr marL="0" marR="91032" indent="0" algn="r">
              <a:buNone/>
              <a:defRPr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8ECF7B-0CB5-4F3D-9E66-8B1AF3983BAF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>
            <a:lvl1pPr>
              <a:buFont typeface="Arial" charset="0"/>
              <a:buNone/>
              <a:defRPr>
                <a:solidFill>
                  <a:srgbClr val="E8F0F4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513EE-5A61-4AF5-92F4-F657BC2F640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4E75-F29E-49AC-B709-BB1C28214CDF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BC049-D7E5-4330-A7E5-83005196605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5172075" y="4275138"/>
            <a:ext cx="260350" cy="3238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906963" y="4275138"/>
            <a:ext cx="260350" cy="3238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379" y="1507146"/>
            <a:ext cx="11054080" cy="2600960"/>
          </a:xfrm>
        </p:spPr>
        <p:txBody>
          <a:bodyPr anchor="b"/>
          <a:lstStyle>
            <a:lvl1pPr algn="r">
              <a:buNone/>
              <a:defRPr sz="6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970" y="4169546"/>
            <a:ext cx="6502400" cy="2069174"/>
          </a:xfrm>
        </p:spPr>
        <p:txBody>
          <a:bodyPr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C1CD6C-46B8-4362-A882-1000760369DF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C9CD124-15AC-448D-9827-74CD68F32DF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240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0773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66699-73A8-4ED3-B447-20DBAEA34328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4DA39A5-D6E0-4F4D-B4AA-11E38FCBE4A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1704320" cy="16256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7694507"/>
            <a:ext cx="5746045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6260" y="7694507"/>
            <a:ext cx="5748302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50240" y="2054108"/>
            <a:ext cx="5746045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6259" y="2054108"/>
            <a:ext cx="5748302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F2456-A219-4EFA-8A37-DE9F65E1C711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00EA6DD-0C6E-4850-A9D3-5BA49AB1B35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E7340-6D05-46F0-881B-C60A2AB81914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2DA77F6-F7FE-4EF7-957E-791E8BE0FCF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722B-8FFD-4BCE-A4CB-80A3AB73BCF9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603ED-02A6-424D-8DA5-4BD8F9F9779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80" y="6935893"/>
            <a:ext cx="10640748" cy="65024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5653" y="7616145"/>
            <a:ext cx="5652753" cy="130048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300480" y="390144"/>
            <a:ext cx="10637926" cy="6502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FDE15-39BA-43AC-9343-229DFBB193BD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71507C80-8E8C-402B-8960-D13FC6D3F99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09613" y="8455025"/>
            <a:ext cx="7027862" cy="1309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690563" y="8447088"/>
            <a:ext cx="5248275" cy="1327150"/>
          </a:xfrm>
          <a:custGeom>
            <a:avLst/>
            <a:gdLst>
              <a:gd name="T0" fmla="*/ 0 w 5591"/>
              <a:gd name="T1" fmla="*/ 0 h 588"/>
              <a:gd name="T2" fmla="*/ 5406915 w 5591"/>
              <a:gd name="T3" fmla="*/ 0 h 588"/>
              <a:gd name="T4" fmla="*/ 5406915 w 5591"/>
              <a:gd name="T5" fmla="*/ 1191727 h 588"/>
              <a:gd name="T6" fmla="*/ 4505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2322175" y="7094538"/>
            <a:ext cx="260350" cy="32543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2057063" y="7094538"/>
            <a:ext cx="260350" cy="32543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3086" y="7741727"/>
            <a:ext cx="10187093" cy="921930"/>
          </a:xfrm>
          <a:noFill/>
        </p:spPr>
        <p:txBody>
          <a:bodyPr tIns="0"/>
          <a:lstStyle>
            <a:lvl1pPr marL="0" marR="26009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5120" y="270177"/>
            <a:ext cx="12354560" cy="62423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6919284"/>
            <a:ext cx="11485059" cy="80024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B93D78-C785-4F47-AF90-3E25A8E51892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C2379B0-71BC-4CAE-875D-967DD12DCC9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106780"/>
            <a:ext cx="11704320" cy="6237968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0A62-9075-4E6F-ABC8-C3A5CCDA0882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EB801-2EA2-4FD8-8583-49A29B9206D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33708" y="390600"/>
            <a:ext cx="2527957" cy="795414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994987" cy="7954148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F7A-C7BA-4302-804C-211CBC2B5D77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01E56-56D6-4B96-8B4E-5B6115760A7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271588" y="1639888"/>
            <a:ext cx="10464800" cy="45196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–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»"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endParaRPr noProof="0">
              <a:sym typeface="Gill Sans"/>
            </a:endParaRPr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51;p14"/>
          <p:cNvSpPr txBox="1">
            <a:spLocks noGrp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89;p26"/>
          <p:cNvSpPr txBox="1">
            <a:spLocks noGrp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127;p38"/>
          <p:cNvSpPr txBox="1">
            <a:spLocks noGrp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65;p50"/>
          <p:cNvSpPr txBox="1">
            <a:spLocks noGrp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09613" y="8455025"/>
            <a:ext cx="7027862" cy="1309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3" name="Полилиния 11"/>
          <p:cNvSpPr>
            <a:spLocks/>
          </p:cNvSpPr>
          <p:nvPr/>
        </p:nvSpPr>
        <p:spPr bwMode="auto">
          <a:xfrm>
            <a:off x="690563" y="8447088"/>
            <a:ext cx="5248275" cy="1327150"/>
          </a:xfrm>
          <a:custGeom>
            <a:avLst/>
            <a:gdLst>
              <a:gd name="T0" fmla="*/ 0 w 5591"/>
              <a:gd name="T1" fmla="*/ 0 h 588"/>
              <a:gd name="T2" fmla="*/ 5406915 w 5591"/>
              <a:gd name="T3" fmla="*/ 0 h 588"/>
              <a:gd name="T4" fmla="*/ 5406915 w 5591"/>
              <a:gd name="T5" fmla="*/ 1191727 h 588"/>
              <a:gd name="T6" fmla="*/ 4505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29"/>
          <p:cNvSpPr>
            <a:spLocks noGrp="1"/>
          </p:cNvSpPr>
          <p:nvPr>
            <p:ph type="body" idx="1"/>
          </p:nvPr>
        </p:nvSpPr>
        <p:spPr bwMode="auto">
          <a:xfrm>
            <a:off x="650875" y="2106613"/>
            <a:ext cx="11703050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13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9567863" y="9113838"/>
            <a:ext cx="2730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DF3BFFE-A55A-4F53-8722-8F29C2EF8273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131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6229350" y="9113838"/>
            <a:ext cx="3343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132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12298363" y="9113838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fld id="{DE7C48F6-45DE-46CD-A5D7-25414010118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8" r:id="rId2"/>
    <p:sldLayoutId id="2147483843" r:id="rId3"/>
    <p:sldLayoutId id="2147483844" r:id="rId4"/>
    <p:sldLayoutId id="2147483845" r:id="rId5"/>
    <p:sldLayoutId id="2147483846" r:id="rId6"/>
    <p:sldLayoutId id="2147483839" r:id="rId7"/>
    <p:sldLayoutId id="2147483847" r:id="rId8"/>
    <p:sldLayoutId id="2147483848" r:id="rId9"/>
    <p:sldLayoutId id="2147483840" r:id="rId10"/>
    <p:sldLayoutId id="2147483841" r:id="rId11"/>
    <p:sldLayoutId id="21474838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519113" indent="-363538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38" indent="-3238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375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013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450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0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3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208;p62"/>
          <p:cNvSpPr>
            <a:spLocks noGrp="1"/>
          </p:cNvSpPr>
          <p:nvPr>
            <p:ph idx="1"/>
          </p:nvPr>
        </p:nvSpPr>
        <p:spPr>
          <a:xfrm>
            <a:off x="1296988" y="4659313"/>
            <a:ext cx="10464800" cy="1128712"/>
          </a:xfrm>
        </p:spPr>
        <p:txBody>
          <a:bodyPr lIns="50775" tIns="50775" rIns="50775" bIns="50775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Мантра *</a:t>
            </a:r>
            <a:endParaRPr lang="ru-RU" altLang="ru-RU" smtClean="0"/>
          </a:p>
        </p:txBody>
      </p:sp>
      <p:sp>
        <p:nvSpPr>
          <p:cNvPr id="207" name="Google Shape;207;p62"/>
          <p:cNvSpPr txBox="1">
            <a:spLocks noGrp="1"/>
          </p:cNvSpPr>
          <p:nvPr>
            <p:ph type="title"/>
          </p:nvPr>
        </p:nvSpPr>
        <p:spPr>
          <a:xfrm>
            <a:off x="597744" y="3004592"/>
            <a:ext cx="11501437" cy="1563688"/>
          </a:xfrm>
        </p:spPr>
        <p:txBody>
          <a:bodyPr spcFirstLastPara="1" wrap="square" lIns="50775" tIns="50775" rIns="50775" bIns="50775" anchor="b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Название </a:t>
            </a:r>
            <a:r>
              <a:rPr lang="ru-RU" sz="8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endParaRPr dirty="0"/>
          </a:p>
        </p:txBody>
      </p:sp>
      <p:sp>
        <p:nvSpPr>
          <p:cNvPr id="15364" name="Google Shape;209;p62"/>
          <p:cNvSpPr txBox="1">
            <a:spLocks noChangeArrowheads="1"/>
          </p:cNvSpPr>
          <p:nvPr/>
        </p:nvSpPr>
        <p:spPr bwMode="auto">
          <a:xfrm>
            <a:off x="525463" y="628650"/>
            <a:ext cx="11715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800">
                <a:latin typeface="Calibri" pitchFamily="34" charset="0"/>
                <a:sym typeface="Calibri" pitchFamily="34" charset="0"/>
              </a:rPr>
              <a:t>Логотип компании</a:t>
            </a:r>
            <a:endParaRPr lang="ru-RU" altLang="ru-RU"/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800">
                <a:latin typeface="Calibri" pitchFamily="34" charset="0"/>
                <a:sym typeface="Calibri" pitchFamily="34" charset="0"/>
              </a:rPr>
              <a:t>Возможно, изображение продукта</a:t>
            </a:r>
          </a:p>
        </p:txBody>
      </p:sp>
      <p:sp>
        <p:nvSpPr>
          <p:cNvPr id="15365" name="Google Shape;210;p62"/>
          <p:cNvSpPr>
            <a:spLocks noChangeArrowheads="1"/>
          </p:cNvSpPr>
          <p:nvPr/>
        </p:nvSpPr>
        <p:spPr bwMode="auto">
          <a:xfrm>
            <a:off x="9070975" y="8261350"/>
            <a:ext cx="39306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5550" bIns="0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800" b="1">
                <a:latin typeface="Calibri" pitchFamily="34" charset="0"/>
                <a:sym typeface="Calibri" pitchFamily="34" charset="0"/>
              </a:rPr>
              <a:t>Имя Фамилия</a:t>
            </a:r>
            <a:endParaRPr lang="ru-RU" altLang="ru-RU"/>
          </a:p>
        </p:txBody>
      </p:sp>
      <p:sp>
        <p:nvSpPr>
          <p:cNvPr id="15366" name="Google Shape;211;p62"/>
          <p:cNvSpPr txBox="1">
            <a:spLocks noChangeArrowheads="1"/>
          </p:cNvSpPr>
          <p:nvPr/>
        </p:nvSpPr>
        <p:spPr bwMode="auto">
          <a:xfrm>
            <a:off x="550863" y="5813425"/>
            <a:ext cx="96488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 i="1">
                <a:latin typeface="Calibri" pitchFamily="34" charset="0"/>
                <a:sym typeface="Calibri" pitchFamily="34" charset="0"/>
              </a:rPr>
              <a:t>* ПРИМЕРЫ:	 	</a:t>
            </a:r>
            <a:r>
              <a:rPr lang="ru-RU" altLang="ru-RU" sz="2400">
                <a:latin typeface="Calibri" pitchFamily="34" charset="0"/>
                <a:sym typeface="Calibri" pitchFamily="34" charset="0"/>
              </a:rPr>
              <a:t>Volkswagen. </a:t>
            </a:r>
            <a:r>
              <a:rPr lang="ru-RU" altLang="ru-RU" sz="2400" b="1">
                <a:latin typeface="Calibri" pitchFamily="34" charset="0"/>
                <a:sym typeface="Calibri" pitchFamily="34" charset="0"/>
              </a:rPr>
              <a:t>Das Auto</a:t>
            </a:r>
            <a:endParaRPr lang="ru-RU" altLang="ru-RU"/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altLang="ru-RU" sz="2400">
                <a:latin typeface="Calibri" pitchFamily="34" charset="0"/>
                <a:sym typeface="Calibri" pitchFamily="34" charset="0"/>
              </a:rPr>
              <a:t> 			Nokia. </a:t>
            </a:r>
            <a:r>
              <a:rPr lang="ru-RU" altLang="ru-RU" sz="2400" b="1">
                <a:latin typeface="Calibri" pitchFamily="34" charset="0"/>
                <a:sym typeface="Calibri" pitchFamily="34" charset="0"/>
              </a:rPr>
              <a:t>Connecting People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altLang="ru-RU" sz="2400">
                <a:latin typeface="Calibri" pitchFamily="34" charset="0"/>
                <a:sym typeface="Calibri" pitchFamily="34" charset="0"/>
              </a:rPr>
              <a:t>	MasterCard. </a:t>
            </a:r>
            <a:r>
              <a:rPr lang="ru-RU" altLang="ru-RU" sz="2400" b="1">
                <a:latin typeface="Calibri" pitchFamily="34" charset="0"/>
                <a:sym typeface="Calibri" pitchFamily="34" charset="0"/>
              </a:rPr>
              <a:t>Есть вещи, которые нельзя купить. </a:t>
            </a:r>
            <a:br>
              <a:rPr lang="ru-RU" altLang="ru-RU" sz="2400" b="1">
                <a:latin typeface="Calibri" pitchFamily="34" charset="0"/>
                <a:sym typeface="Calibri" pitchFamily="34" charset="0"/>
              </a:rPr>
            </a:br>
            <a:r>
              <a:rPr lang="ru-RU" altLang="ru-RU" sz="2400" b="1">
                <a:latin typeface="Calibri" pitchFamily="34" charset="0"/>
                <a:sym typeface="Calibri" pitchFamily="34" charset="0"/>
              </a:rPr>
              <a:t>Для всего остального есть MasterCard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altLang="ru-RU" sz="2400" b="1">
                <a:latin typeface="Calibri" pitchFamily="34" charset="0"/>
                <a:sym typeface="Calibri" pitchFamily="34" charset="0"/>
              </a:rPr>
              <a:t>	</a:t>
            </a:r>
            <a:r>
              <a:rPr lang="ru-RU" altLang="ru-RU" sz="2400">
                <a:latin typeface="Calibri" pitchFamily="34" charset="0"/>
                <a:sym typeface="Calibri" pitchFamily="34" charset="0"/>
              </a:rPr>
              <a:t>Doctor at Work. </a:t>
            </a:r>
            <a:r>
              <a:rPr lang="ru-RU" altLang="ru-RU" sz="2400" b="1">
                <a:latin typeface="Calibri" pitchFamily="34" charset="0"/>
                <a:sym typeface="Calibri" pitchFamily="34" charset="0"/>
              </a:rPr>
              <a:t>Connecting doctors online</a:t>
            </a:r>
          </a:p>
        </p:txBody>
      </p:sp>
      <p:sp>
        <p:nvSpPr>
          <p:cNvPr id="15367" name="Google Shape;213;p62"/>
          <p:cNvSpPr txBox="1">
            <a:spLocks noChangeArrowheads="1"/>
          </p:cNvSpPr>
          <p:nvPr/>
        </p:nvSpPr>
        <p:spPr bwMode="auto">
          <a:xfrm>
            <a:off x="525463" y="1649413"/>
            <a:ext cx="48974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10 секунд</a:t>
            </a:r>
          </a:p>
        </p:txBody>
      </p:sp>
      <p:sp>
        <p:nvSpPr>
          <p:cNvPr id="15368" name="AutoShape 2" descr="СГУ - СтудИз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pic>
        <p:nvPicPr>
          <p:cNvPr id="15369" name="Рисунок 9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347;p79"/>
          <p:cNvSpPr txBox="1">
            <a:spLocks noChangeArrowheads="1"/>
          </p:cNvSpPr>
          <p:nvPr/>
        </p:nvSpPr>
        <p:spPr bwMode="auto">
          <a:xfrm>
            <a:off x="669925" y="3403600"/>
            <a:ext cx="113045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На чем проект зарабатывает или планирует зарабатывать?</a:t>
            </a:r>
            <a:endParaRPr lang="ru-RU" altLang="ru-RU"/>
          </a:p>
          <a:p>
            <a:pPr marL="1143000" lvl="1" indent="-749300" eaLnBrk="1" hangingPunct="1">
              <a:spcBef>
                <a:spcPts val="18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основные (текущие или планируемые) источники дохода</a:t>
            </a:r>
            <a:endParaRPr lang="ru-RU" altLang="ru-RU"/>
          </a:p>
          <a:p>
            <a:pPr marL="1143000" lvl="1" indent="-749300" eaLnBrk="1" hangingPunct="1">
              <a:spcBef>
                <a:spcPts val="18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модель монетизации [</a:t>
            </a:r>
            <a:r>
              <a:rPr lang="ru-RU" altLang="ru-RU" sz="3200" i="1">
                <a:latin typeface="Calibri" pitchFamily="34" charset="0"/>
                <a:sym typeface="Calibri" pitchFamily="34" charset="0"/>
              </a:rPr>
              <a:t>например, продажа продукта, рекламная модель, комиссия со сделок, подписка, фримиум, и др.</a:t>
            </a:r>
            <a:r>
              <a:rPr lang="ru-RU" altLang="ru-RU" sz="3200">
                <a:latin typeface="Calibri" pitchFamily="34" charset="0"/>
                <a:sym typeface="Calibri" pitchFamily="34" charset="0"/>
              </a:rPr>
              <a:t>]</a:t>
            </a:r>
          </a:p>
          <a:p>
            <a:pPr marL="1143000" lvl="1" indent="-749300" eaLnBrk="1" hangingPunct="1">
              <a:spcBef>
                <a:spcPts val="18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Если у вас есть лайфхаки (секретные приемы) по привлечению и удержанию пользователей / клиентов, </a:t>
            </a:r>
            <a:br>
              <a:rPr lang="ru-RU" altLang="ru-RU" sz="3200">
                <a:latin typeface="Calibri" pitchFamily="34" charset="0"/>
                <a:sym typeface="Calibri" pitchFamily="34" charset="0"/>
              </a:rPr>
            </a:br>
            <a:r>
              <a:rPr lang="ru-RU" altLang="ru-RU" sz="3200">
                <a:latin typeface="Calibri" pitchFamily="34" charset="0"/>
                <a:sym typeface="Calibri" pitchFamily="34" charset="0"/>
              </a:rPr>
              <a:t>здесь стоит о них рассказать</a:t>
            </a:r>
          </a:p>
          <a:p>
            <a:pPr marL="1143000" lvl="1" indent="-749300" eaLnBrk="1" hangingPunct="1">
              <a:spcBef>
                <a:spcPts val="1800"/>
              </a:spcBef>
              <a:buClr>
                <a:srgbClr val="000000"/>
              </a:buClr>
              <a:buFont typeface="Gill Sans" charset="0"/>
              <a:buNone/>
            </a:pPr>
            <a:endParaRPr lang="ru-RU" altLang="ru-RU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48" name="Google Shape;348;p79"/>
          <p:cNvSpPr txBox="1"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spcFirstLastPara="1" wrap="square" lIns="50775" tIns="50775" rIns="50775" bIns="50775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Бизнес-модель</a:t>
            </a:r>
            <a:endParaRPr/>
          </a:p>
        </p:txBody>
      </p:sp>
      <p:sp>
        <p:nvSpPr>
          <p:cNvPr id="33796" name="Google Shape;350;p79"/>
          <p:cNvSpPr txBox="1">
            <a:spLocks noChangeArrowheads="1"/>
          </p:cNvSpPr>
          <p:nvPr/>
        </p:nvSpPr>
        <p:spPr bwMode="auto">
          <a:xfrm rot="312644">
            <a:off x="3213100" y="2111375"/>
            <a:ext cx="6273800" cy="75406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3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дополнительный слайд</a:t>
            </a:r>
          </a:p>
        </p:txBody>
      </p:sp>
      <p:pic>
        <p:nvPicPr>
          <p:cNvPr id="33797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356;p80"/>
          <p:cNvSpPr>
            <a:spLocks noGrp="1"/>
          </p:cNvSpPr>
          <p:nvPr>
            <p:ph type="body" idx="1"/>
          </p:nvPr>
        </p:nvSpPr>
        <p:spPr>
          <a:xfrm>
            <a:off x="814388" y="4013200"/>
            <a:ext cx="10769600" cy="2497138"/>
          </a:xfrm>
        </p:spPr>
        <p:txBody>
          <a:bodyPr lIns="50775" tIns="50775" rIns="50775" bIns="50775"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Ключевые точки в развитии проекта (план-график) на ближайшие 2 года в привязке к ключевому показателю [</a:t>
            </a:r>
            <a:r>
              <a:rPr lang="ru-RU" altLang="ru-RU" sz="32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количество пользователей/ клиентов, выручка и др.</a:t>
            </a: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].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Gill Sans" charset="0"/>
              <a:buNone/>
            </a:pPr>
            <a:endParaRPr lang="ru-RU" altLang="ru-RU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3" name="Google Shape;357;p80"/>
          <p:cNvSpPr txBox="1">
            <a:spLocks noChangeArrowheads="1"/>
          </p:cNvSpPr>
          <p:nvPr/>
        </p:nvSpPr>
        <p:spPr bwMode="auto">
          <a:xfrm>
            <a:off x="741363" y="536575"/>
            <a:ext cx="80645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 anchor="ctr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4800">
                <a:latin typeface="Calibri" pitchFamily="34" charset="0"/>
                <a:sym typeface="Calibri" pitchFamily="34" charset="0"/>
              </a:rPr>
              <a:t>Стратегия развития</a:t>
            </a:r>
            <a:endParaRPr lang="ru-RU" altLang="ru-RU"/>
          </a:p>
        </p:txBody>
      </p:sp>
      <p:sp>
        <p:nvSpPr>
          <p:cNvPr id="35844" name="Google Shape;359;p80"/>
          <p:cNvSpPr txBox="1">
            <a:spLocks noChangeArrowheads="1"/>
          </p:cNvSpPr>
          <p:nvPr/>
        </p:nvSpPr>
        <p:spPr bwMode="auto">
          <a:xfrm rot="312644">
            <a:off x="3213100" y="2222500"/>
            <a:ext cx="6273800" cy="75406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3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дополнительный слайд</a:t>
            </a:r>
          </a:p>
        </p:txBody>
      </p:sp>
      <p:pic>
        <p:nvPicPr>
          <p:cNvPr id="35845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4"/>
          <p:cNvSpPr txBox="1">
            <a:spLocks noGrp="1"/>
          </p:cNvSpPr>
          <p:nvPr>
            <p:ph type="title"/>
          </p:nvPr>
        </p:nvSpPr>
        <p:spPr>
          <a:xfrm>
            <a:off x="525736" y="285354"/>
            <a:ext cx="8064896" cy="1135062"/>
          </a:xfrm>
        </p:spPr>
        <p:txBody>
          <a:bodyPr spcFirstLastPara="1" wrap="square" lIns="50775" tIns="50775" rIns="50775" bIns="50775" anchor="b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«Проблема» потребителя </a:t>
            </a:r>
            <a:endParaRPr/>
          </a:p>
        </p:txBody>
      </p:sp>
      <p:sp>
        <p:nvSpPr>
          <p:cNvPr id="17411" name="Google Shape;227;p64"/>
          <p:cNvSpPr txBox="1">
            <a:spLocks noChangeArrowheads="1"/>
          </p:cNvSpPr>
          <p:nvPr/>
        </p:nvSpPr>
        <p:spPr bwMode="auto">
          <a:xfrm>
            <a:off x="525463" y="2716213"/>
            <a:ext cx="109855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Я помогаю своим клиентам / пользователям [</a:t>
            </a:r>
            <a:r>
              <a:rPr lang="ru-RU" altLang="ru-RU" sz="3200" i="1">
                <a:latin typeface="Calibri" pitchFamily="34" charset="0"/>
                <a:sym typeface="Calibri" pitchFamily="34" charset="0"/>
              </a:rPr>
              <a:t>укажите, кто является</a:t>
            </a:r>
            <a:r>
              <a:rPr lang="ru-RU" altLang="ru-RU" sz="3200">
                <a:latin typeface="Calibri" pitchFamily="34" charset="0"/>
                <a:sym typeface="Calibri" pitchFamily="34" charset="0"/>
              </a:rPr>
              <a:t>] решать их проблему [</a:t>
            </a:r>
            <a:r>
              <a:rPr lang="ru-RU" altLang="ru-RU" sz="3200" i="1">
                <a:latin typeface="Calibri" pitchFamily="34" charset="0"/>
                <a:sym typeface="Calibri" pitchFamily="34" charset="0"/>
              </a:rPr>
              <a:t>опишите, какую проблему клиентов вы решаете</a:t>
            </a:r>
            <a:r>
              <a:rPr lang="ru-RU" altLang="ru-RU" sz="3200">
                <a:latin typeface="Calibri" pitchFamily="34" charset="0"/>
                <a:sym typeface="Calibri" pitchFamily="34" charset="0"/>
              </a:rPr>
              <a:t>]</a:t>
            </a:r>
          </a:p>
        </p:txBody>
      </p:sp>
      <p:sp>
        <p:nvSpPr>
          <p:cNvPr id="17412" name="Google Shape;229;p64"/>
          <p:cNvSpPr txBox="1">
            <a:spLocks noChangeArrowheads="1"/>
          </p:cNvSpPr>
          <p:nvPr/>
        </p:nvSpPr>
        <p:spPr bwMode="auto">
          <a:xfrm>
            <a:off x="525463" y="4914900"/>
            <a:ext cx="115935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Сейчас проблема решается [</a:t>
            </a:r>
            <a:r>
              <a:rPr lang="ru-RU" altLang="ru-RU" sz="3200" i="1">
                <a:latin typeface="Calibri" pitchFamily="34" charset="0"/>
                <a:sym typeface="Calibri" pitchFamily="34" charset="0"/>
              </a:rPr>
              <a:t>следующим образом</a:t>
            </a:r>
            <a:r>
              <a:rPr lang="ru-RU" altLang="ru-RU" sz="3200">
                <a:latin typeface="Calibri" pitchFamily="34" charset="0"/>
                <a:sym typeface="Calibri" pitchFamily="34" charset="0"/>
              </a:rPr>
              <a:t>], и из-за этого :</a:t>
            </a:r>
            <a:endParaRPr lang="ru-RU" altLang="ru-RU"/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упускаются такие-то возможности</a:t>
            </a:r>
            <a:endParaRPr lang="ru-RU" altLang="ru-RU"/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теряется N $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тратится N ресурсов/ времени</a:t>
            </a:r>
            <a:endParaRPr lang="ru-RU" altLang="ru-RU"/>
          </a:p>
        </p:txBody>
      </p:sp>
      <p:sp>
        <p:nvSpPr>
          <p:cNvPr id="17413" name="Google Shape;230;p64"/>
          <p:cNvSpPr txBox="1">
            <a:spLocks noChangeArrowheads="1"/>
          </p:cNvSpPr>
          <p:nvPr/>
        </p:nvSpPr>
        <p:spPr bwMode="auto">
          <a:xfrm>
            <a:off x="525463" y="13604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30 секунд</a:t>
            </a:r>
          </a:p>
        </p:txBody>
      </p:sp>
      <p:pic>
        <p:nvPicPr>
          <p:cNvPr id="17414" name="Рисунок 6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244;p66"/>
          <p:cNvSpPr>
            <a:spLocks noGrp="1"/>
          </p:cNvSpPr>
          <p:nvPr>
            <p:ph idx="1"/>
          </p:nvPr>
        </p:nvSpPr>
        <p:spPr>
          <a:xfrm>
            <a:off x="1030288" y="3148013"/>
            <a:ext cx="11088687" cy="4786312"/>
          </a:xfrm>
        </p:spPr>
        <p:txBody>
          <a:bodyPr lIns="50775" tIns="50775" rIns="50775" bIns="50775"/>
          <a:lstStyle/>
          <a:p>
            <a:pPr marL="742950" indent="-742950" eaLnBrk="1" hangingPunct="1">
              <a:spcBef>
                <a:spcPct val="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Наш продукт / сервис  решает названные проблемы следующим образом</a:t>
            </a:r>
            <a:endParaRPr lang="ru-RU" altLang="ru-RU" smtClean="0"/>
          </a:p>
          <a:p>
            <a:pPr marL="742950" indent="-742950" eaLnBrk="1" hangingPunct="1">
              <a:spcBef>
                <a:spcPts val="1800"/>
              </a:spcBef>
              <a:buSzPts val="3200"/>
              <a:buFont typeface="Arial" charset="0"/>
              <a:buChar char="•"/>
            </a:pPr>
            <a:r>
              <a:rPr lang="ru-RU" altLang="ru-RU" sz="32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У</a:t>
            </a: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нас все не как у других потому </a:t>
            </a:r>
            <a:r>
              <a:rPr lang="ru-RU" altLang="ru-RU" sz="32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что(уникальная ценность) …</a:t>
            </a:r>
            <a:endParaRPr lang="ru-RU" altLang="ru-RU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742950" indent="-742950" eaLnBrk="1" hangingPunct="1">
              <a:spcBef>
                <a:spcPts val="18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Количественная и качественная выгода для пользователя</a:t>
            </a:r>
          </a:p>
        </p:txBody>
      </p:sp>
      <p:sp>
        <p:nvSpPr>
          <p:cNvPr id="243" name="Google Shape;243;p66"/>
          <p:cNvSpPr txBox="1"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spcFirstLastPara="1" wrap="square" lIns="50775" tIns="50775" rIns="50775" bIns="50775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 / решение</a:t>
            </a:r>
            <a:endParaRPr/>
          </a:p>
        </p:txBody>
      </p:sp>
      <p:sp>
        <p:nvSpPr>
          <p:cNvPr id="19460" name="Google Shape;246;p66"/>
          <p:cNvSpPr txBox="1">
            <a:spLocks noChangeArrowheads="1"/>
          </p:cNvSpPr>
          <p:nvPr/>
        </p:nvSpPr>
        <p:spPr bwMode="auto">
          <a:xfrm>
            <a:off x="741363" y="13477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30 секунд</a:t>
            </a:r>
          </a:p>
        </p:txBody>
      </p:sp>
      <p:pic>
        <p:nvPicPr>
          <p:cNvPr id="19461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259;p68"/>
          <p:cNvSpPr>
            <a:spLocks noGrp="1"/>
          </p:cNvSpPr>
          <p:nvPr>
            <p:ph idx="1"/>
          </p:nvPr>
        </p:nvSpPr>
        <p:spPr>
          <a:xfrm>
            <a:off x="814388" y="2644775"/>
            <a:ext cx="11233150" cy="4786313"/>
          </a:xfrm>
        </p:spPr>
        <p:txBody>
          <a:bodyPr lIns="50775" tIns="50775" rIns="50775" bIns="50775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Как это работает? </a:t>
            </a:r>
          </a:p>
          <a:p>
            <a:pPr marL="0" indent="0" eaLnBrk="1" hangingPunct="1">
              <a:spcBef>
                <a:spcPts val="24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Наша технология/процесс [</a:t>
            </a:r>
            <a:r>
              <a:rPr lang="ru-RU" altLang="ru-RU" sz="32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опишите ее</a:t>
            </a: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], позволяет [</a:t>
            </a:r>
            <a:r>
              <a:rPr lang="ru-RU" altLang="ru-RU" sz="32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например, обрабатывать данные быстрее и точнее, привлекать целевых пользователей и др</a:t>
            </a: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.].</a:t>
            </a:r>
            <a:endParaRPr lang="ru-RU" altLang="ru-RU" smtClean="0"/>
          </a:p>
          <a:p>
            <a:pPr marL="0" indent="0" eaLnBrk="1" hangingPunct="1">
              <a:spcBef>
                <a:spcPts val="18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За счет чего это работает?</a:t>
            </a:r>
          </a:p>
          <a:p>
            <a:pPr marL="0" indent="0" eaLnBrk="1" hangingPunct="1">
              <a:spcBef>
                <a:spcPts val="36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Хорошо использовать схемы или картинки</a:t>
            </a:r>
          </a:p>
        </p:txBody>
      </p:sp>
      <p:sp>
        <p:nvSpPr>
          <p:cNvPr id="21507" name="Google Shape;260;p68"/>
          <p:cNvSpPr txBox="1">
            <a:spLocks noChangeArrowheads="1"/>
          </p:cNvSpPr>
          <p:nvPr/>
        </p:nvSpPr>
        <p:spPr bwMode="auto">
          <a:xfrm>
            <a:off x="741363" y="555625"/>
            <a:ext cx="9601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800">
                <a:latin typeface="Calibri" pitchFamily="34" charset="0"/>
                <a:sym typeface="Calibri" pitchFamily="34" charset="0"/>
              </a:rPr>
              <a:t>Технология/процесс</a:t>
            </a:r>
            <a:endParaRPr lang="ru-RU" altLang="ru-RU"/>
          </a:p>
        </p:txBody>
      </p:sp>
      <p:sp>
        <p:nvSpPr>
          <p:cNvPr id="21508" name="Google Shape;262;p68"/>
          <p:cNvSpPr txBox="1">
            <a:spLocks noChangeArrowheads="1"/>
          </p:cNvSpPr>
          <p:nvPr/>
        </p:nvSpPr>
        <p:spPr bwMode="auto">
          <a:xfrm>
            <a:off x="741363" y="13604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30 секунд</a:t>
            </a:r>
          </a:p>
        </p:txBody>
      </p:sp>
      <p:pic>
        <p:nvPicPr>
          <p:cNvPr id="21509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75;p70"/>
          <p:cNvSpPr>
            <a:spLocks noGrp="1"/>
          </p:cNvSpPr>
          <p:nvPr>
            <p:ph idx="1"/>
          </p:nvPr>
        </p:nvSpPr>
        <p:spPr>
          <a:xfrm>
            <a:off x="885825" y="2466975"/>
            <a:ext cx="10687050" cy="4786313"/>
          </a:xfrm>
        </p:spPr>
        <p:txBody>
          <a:bodyPr lIns="50775" tIns="50775" rIns="50775" bIns="50775"/>
          <a:lstStyle/>
          <a:p>
            <a:pPr marL="742950" indent="-742950" algn="just" eaLnBrk="1" hangingPunct="1">
              <a:spcBef>
                <a:spcPct val="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Объем рынка, динамика и прогноз роста* - </a:t>
            </a:r>
            <a:b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общий объем рынка, на который вы планируете выйти </a:t>
            </a:r>
            <a:b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endParaRPr lang="ru-RU" altLang="ru-RU" smtClean="0"/>
          </a:p>
          <a:p>
            <a:pPr marL="742950" indent="-742950" algn="just" eaLnBrk="1" hangingPunct="1">
              <a:spcBef>
                <a:spcPts val="240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Доля рынка, которую вы планируете занять</a:t>
            </a:r>
            <a:endParaRPr lang="ru-RU" altLang="ru-RU" smtClean="0"/>
          </a:p>
          <a:p>
            <a:pPr marL="742950" indent="-742950" algn="just" eaLnBrk="1" hangingPunct="1">
              <a:spcBef>
                <a:spcPts val="2400"/>
              </a:spcBef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Насколько конкурентный рынок?</a:t>
            </a:r>
          </a:p>
          <a:p>
            <a:pPr marL="742950" indent="-742950" algn="just" eaLnBrk="1" hangingPunct="1">
              <a:spcBef>
                <a:spcPct val="0"/>
              </a:spcBef>
              <a:buClr>
                <a:srgbClr val="000000"/>
              </a:buClr>
              <a:buFont typeface="Gill Sans" charset="0"/>
              <a:buNone/>
            </a:pPr>
            <a:endParaRPr lang="ru-RU" altLang="ru-RU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742950" indent="-742950" algn="just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* Ссылка на источник информации</a:t>
            </a:r>
            <a:endParaRPr lang="ru-RU" altLang="ru-RU" smtClean="0"/>
          </a:p>
        </p:txBody>
      </p:sp>
      <p:sp>
        <p:nvSpPr>
          <p:cNvPr id="276" name="Google Shape;276;p70"/>
          <p:cNvSpPr txBox="1"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spcFirstLastPara="1" wrap="square" lIns="50775" tIns="50775" rIns="50775" bIns="50775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Рынок</a:t>
            </a:r>
            <a:endParaRPr sz="4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6" name="Google Shape;278;p70"/>
          <p:cNvSpPr>
            <a:spLocks noChangeArrowheads="1"/>
          </p:cNvSpPr>
          <p:nvPr/>
        </p:nvSpPr>
        <p:spPr bwMode="auto">
          <a:xfrm>
            <a:off x="814388" y="7324725"/>
            <a:ext cx="10810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Если это новый рынок, по которому не достаточно данных, попробуйте понять, сколько людей потенциально могли бы приобрести продукт, и сколько это будет стоить.</a:t>
            </a:r>
          </a:p>
        </p:txBody>
      </p:sp>
      <p:sp>
        <p:nvSpPr>
          <p:cNvPr id="23557" name="Google Shape;279;p70"/>
          <p:cNvSpPr txBox="1">
            <a:spLocks noChangeArrowheads="1"/>
          </p:cNvSpPr>
          <p:nvPr/>
        </p:nvSpPr>
        <p:spPr bwMode="auto">
          <a:xfrm>
            <a:off x="741363" y="13604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20 секунд</a:t>
            </a:r>
          </a:p>
        </p:txBody>
      </p:sp>
      <p:pic>
        <p:nvPicPr>
          <p:cNvPr id="23558" name="Рисунок 6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92;p72"/>
          <p:cNvSpPr>
            <a:spLocks noGrp="1"/>
          </p:cNvSpPr>
          <p:nvPr>
            <p:ph type="body" idx="1"/>
          </p:nvPr>
        </p:nvSpPr>
        <p:spPr>
          <a:xfrm>
            <a:off x="782638" y="2212975"/>
            <a:ext cx="11841162" cy="4786313"/>
          </a:xfrm>
        </p:spPr>
        <p:txBody>
          <a:bodyPr lIns="50775" tIns="50775" rIns="50775" bIns="50775"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Количественные и качественные достижения проекта:</a:t>
            </a:r>
          </a:p>
          <a:p>
            <a:pPr marL="0" indent="0" algn="just" eaLnBrk="1" hangingPunct="1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Потребитель/заказчик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Предварительные соглашения / интерес (поставить логотипы)</a:t>
            </a:r>
          </a:p>
          <a:p>
            <a:pPr marL="0" indent="0" algn="l" eaLnBrk="1" hangingPunct="1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Метрики и их динамика (количество пользователей, количество потребителей, рост выручки)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0" indent="0" algn="l" eaLnBrk="1" hangingPunct="1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Возможность привлечения инвестиций (сколько? от кого?)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Интеллектуальная собственность, победы в конкурсах и др.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Gill Sans" charset="0"/>
              <a:buNone/>
            </a:pPr>
            <a:endParaRPr lang="ru-RU" altLang="ru-RU" sz="3200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Gill Sans" charset="0"/>
              <a:buNone/>
            </a:pPr>
            <a:endParaRPr lang="ru-RU" altLang="ru-RU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3" name="Google Shape;293;p72"/>
          <p:cNvSpPr txBox="1">
            <a:spLocks noChangeArrowheads="1"/>
          </p:cNvSpPr>
          <p:nvPr/>
        </p:nvSpPr>
        <p:spPr bwMode="auto">
          <a:xfrm>
            <a:off x="741363" y="536575"/>
            <a:ext cx="80645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 anchor="ctr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4800">
                <a:latin typeface="Calibri" pitchFamily="34" charset="0"/>
                <a:sym typeface="Calibri" pitchFamily="34" charset="0"/>
              </a:rPr>
              <a:t>Результаты</a:t>
            </a:r>
            <a:endParaRPr lang="ru-RU" altLang="ru-RU"/>
          </a:p>
        </p:txBody>
      </p:sp>
      <p:sp>
        <p:nvSpPr>
          <p:cNvPr id="25604" name="Google Shape;295;p72"/>
          <p:cNvSpPr txBox="1">
            <a:spLocks noChangeArrowheads="1"/>
          </p:cNvSpPr>
          <p:nvPr/>
        </p:nvSpPr>
        <p:spPr bwMode="auto">
          <a:xfrm>
            <a:off x="741363" y="13604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30 секунд</a:t>
            </a:r>
          </a:p>
        </p:txBody>
      </p:sp>
      <p:pic>
        <p:nvPicPr>
          <p:cNvPr id="25605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301;p73"/>
          <p:cNvSpPr>
            <a:spLocks noGrp="1"/>
          </p:cNvSpPr>
          <p:nvPr>
            <p:ph type="body" idx="1"/>
          </p:nvPr>
        </p:nvSpPr>
        <p:spPr>
          <a:xfrm>
            <a:off x="814388" y="3076575"/>
            <a:ext cx="11591925" cy="2497138"/>
          </a:xfrm>
        </p:spPr>
        <p:txBody>
          <a:bodyPr lIns="50775" tIns="50775" rIns="50775" bIns="50775"/>
          <a:lstStyle/>
          <a:p>
            <a:pPr marL="742950" indent="-74295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Ключевые члены команды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имя + фото 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роль в команде 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l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подтверждение опыта (предыдущие проекты / компании)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Менторы, консультанты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Лучше использовать фото и логотипы</a:t>
            </a:r>
          </a:p>
          <a:p>
            <a:pPr marL="742950" lvl="4" indent="-74295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Gill Sans" charset="0"/>
              <a:buNone/>
            </a:pPr>
            <a:endParaRPr lang="ru-RU" altLang="ru-RU" sz="32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1" name="Google Shape;302;p73"/>
          <p:cNvSpPr txBox="1">
            <a:spLocks noChangeArrowheads="1"/>
          </p:cNvSpPr>
          <p:nvPr/>
        </p:nvSpPr>
        <p:spPr bwMode="auto">
          <a:xfrm>
            <a:off x="741363" y="536575"/>
            <a:ext cx="80645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 anchor="ctr"/>
          <a:lstStyle/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4800">
                <a:latin typeface="Calibri" pitchFamily="34" charset="0"/>
                <a:sym typeface="Calibri" pitchFamily="34" charset="0"/>
              </a:rPr>
              <a:t>Команда</a:t>
            </a:r>
            <a:endParaRPr lang="ru-RU" altLang="ru-RU"/>
          </a:p>
        </p:txBody>
      </p:sp>
      <p:sp>
        <p:nvSpPr>
          <p:cNvPr id="27652" name="Google Shape;304;p73"/>
          <p:cNvSpPr txBox="1">
            <a:spLocks noChangeArrowheads="1"/>
          </p:cNvSpPr>
          <p:nvPr/>
        </p:nvSpPr>
        <p:spPr bwMode="auto">
          <a:xfrm>
            <a:off x="741363" y="136048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0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20 секунд</a:t>
            </a:r>
          </a:p>
        </p:txBody>
      </p:sp>
      <p:pic>
        <p:nvPicPr>
          <p:cNvPr id="27653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332;p77"/>
          <p:cNvSpPr>
            <a:spLocks noChangeArrowheads="1"/>
          </p:cNvSpPr>
          <p:nvPr/>
        </p:nvSpPr>
        <p:spPr bwMode="auto">
          <a:xfrm>
            <a:off x="669925" y="2789238"/>
            <a:ext cx="11472863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57200" eaLnBrk="1" hangingPunct="1"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Для оформления презентации вы можете использовать собственный стиль</a:t>
            </a:r>
            <a:endParaRPr lang="ru-RU" altLang="ru-RU"/>
          </a:p>
          <a:p>
            <a:pPr marL="457200" indent="-457200"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endParaRPr lang="ru-RU" altLang="ru-RU" sz="3200">
              <a:latin typeface="Calibri" pitchFamily="34" charset="0"/>
              <a:sym typeface="Calibri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Не злоупотребляйте количеством текста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  <a:sym typeface="Calibri" pitchFamily="34" charset="0"/>
              </a:rPr>
              <a:t>Наличие логотипа СГУ - обязательно</a:t>
            </a:r>
          </a:p>
          <a:p>
            <a:pPr marL="457200" indent="-457200" algn="just"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endParaRPr lang="ru-RU" altLang="ru-RU" sz="3200">
              <a:latin typeface="Calibri" pitchFamily="34" charset="0"/>
              <a:sym typeface="Calibri" pitchFamily="34" charset="0"/>
            </a:endParaRPr>
          </a:p>
          <a:p>
            <a:pPr marL="457200" indent="-457200" algn="just" eaLnBrk="1" hangingPunct="1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endParaRPr lang="ru-RU" altLang="ru-RU" sz="32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9699" name="Рисунок 2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38;p78"/>
          <p:cNvSpPr txBox="1">
            <a:spLocks noChangeArrowheads="1"/>
          </p:cNvSpPr>
          <p:nvPr/>
        </p:nvSpPr>
        <p:spPr bwMode="auto">
          <a:xfrm>
            <a:off x="717550" y="277813"/>
            <a:ext cx="9601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75" tIns="50775" rIns="50775" bIns="50775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800">
                <a:latin typeface="Calibri" pitchFamily="34" charset="0"/>
                <a:sym typeface="Calibri" pitchFamily="34" charset="0"/>
              </a:rPr>
              <a:t>Конкуренты </a:t>
            </a:r>
            <a:br>
              <a:rPr lang="ru-RU" altLang="ru-RU" sz="4800">
                <a:latin typeface="Calibri" pitchFamily="34" charset="0"/>
                <a:sym typeface="Calibri" pitchFamily="34" charset="0"/>
              </a:rPr>
            </a:br>
            <a:r>
              <a:rPr lang="ru-RU" altLang="ru-RU" sz="2400">
                <a:latin typeface="Calibri" pitchFamily="34" charset="0"/>
                <a:sym typeface="Calibri" pitchFamily="34" charset="0"/>
              </a:rPr>
              <a:t>слайд сравнения конкурентных продуктов на рынке *</a:t>
            </a:r>
            <a:endParaRPr lang="ru-RU" altLang="ru-RU" sz="4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Google Shape;339;p78"/>
          <p:cNvSpPr>
            <a:spLocks noGrp="1"/>
          </p:cNvSpPr>
          <p:nvPr>
            <p:ph type="body" idx="1"/>
          </p:nvPr>
        </p:nvSpPr>
        <p:spPr>
          <a:xfrm>
            <a:off x="1246188" y="3868738"/>
            <a:ext cx="10464800" cy="2497137"/>
          </a:xfrm>
        </p:spPr>
        <p:txBody>
          <a:bodyPr lIns="50775" tIns="50775" rIns="50775" bIns="50775"/>
          <a:lstStyle/>
          <a:p>
            <a:pPr marL="742950" indent="-74295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Кто еще решает такую же или смежную проблему?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Как? 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За какую цену?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alibri" pitchFamily="34" charset="0"/>
              <a:buChar char="•"/>
            </a:pPr>
            <a:r>
              <a:rPr lang="ru-RU" altLang="ru-RU" sz="3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В чем ваши преимущества?</a:t>
            </a:r>
            <a:endParaRPr lang="ru-RU" altLang="ru-RU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748" name="Google Shape;340;p78"/>
          <p:cNvSpPr txBox="1">
            <a:spLocks noChangeArrowheads="1"/>
          </p:cNvSpPr>
          <p:nvPr/>
        </p:nvSpPr>
        <p:spPr bwMode="auto">
          <a:xfrm>
            <a:off x="1287463" y="6964363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000">
                <a:latin typeface="Calibri" pitchFamily="34" charset="0"/>
                <a:sym typeface="Calibri" pitchFamily="34" charset="0"/>
              </a:rPr>
              <a:t>* Лучше в виде таблицы</a:t>
            </a:r>
          </a:p>
        </p:txBody>
      </p:sp>
      <p:sp>
        <p:nvSpPr>
          <p:cNvPr id="31749" name="Google Shape;341;p78"/>
          <p:cNvSpPr txBox="1">
            <a:spLocks noChangeArrowheads="1"/>
          </p:cNvSpPr>
          <p:nvPr/>
        </p:nvSpPr>
        <p:spPr bwMode="auto">
          <a:xfrm rot="312644">
            <a:off x="3213100" y="2222500"/>
            <a:ext cx="6273800" cy="75406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4300">
                <a:solidFill>
                  <a:srgbClr val="FF9900"/>
                </a:solidFill>
                <a:latin typeface="Calibri" pitchFamily="34" charset="0"/>
                <a:sym typeface="Calibri" pitchFamily="34" charset="0"/>
              </a:rPr>
              <a:t>дополнительный слайд</a:t>
            </a:r>
          </a:p>
        </p:txBody>
      </p:sp>
      <p:pic>
        <p:nvPicPr>
          <p:cNvPr id="31750" name="Рисунок 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488" y="2682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404</Words>
  <Application>Microsoft Office PowerPoint</Application>
  <PresentationFormat>Произвольный</PresentationFormat>
  <Paragraphs>83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Lucida Sans Unicode</vt:lpstr>
      <vt:lpstr>Wingdings 3</vt:lpstr>
      <vt:lpstr>Verdana</vt:lpstr>
      <vt:lpstr>Wingdings 2</vt:lpstr>
      <vt:lpstr>Calibri</vt:lpstr>
      <vt:lpstr>Gill Sans</vt:lpstr>
      <vt:lpstr>Title - Center</vt:lpstr>
      <vt:lpstr>Bullets</vt:lpstr>
      <vt:lpstr>Photo - Horizontal</vt:lpstr>
      <vt:lpstr>Photo - Horizontal Reflection</vt:lpstr>
      <vt:lpstr>Открытая</vt:lpstr>
      <vt:lpstr>Название проекта</vt:lpstr>
      <vt:lpstr>«Проблема» потребителя </vt:lpstr>
      <vt:lpstr>Продукт / решение</vt:lpstr>
      <vt:lpstr>Слайд 4</vt:lpstr>
      <vt:lpstr>Рынок</vt:lpstr>
      <vt:lpstr>Слайд 6</vt:lpstr>
      <vt:lpstr>Слайд 7</vt:lpstr>
      <vt:lpstr>Слайд 8</vt:lpstr>
      <vt:lpstr>Слайд 9</vt:lpstr>
      <vt:lpstr>Бизнес-модель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Ревзина Елена Мстиславовна</dc:creator>
  <cp:lastModifiedBy> suvorovala</cp:lastModifiedBy>
  <cp:revision>4</cp:revision>
  <dcterms:modified xsi:type="dcterms:W3CDTF">2025-08-27T07:18:32Z</dcterms:modified>
</cp:coreProperties>
</file>