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86" r:id="rId3"/>
    <p:sldId id="271" r:id="rId4"/>
    <p:sldId id="267" r:id="rId5"/>
    <p:sldId id="282" r:id="rId6"/>
    <p:sldId id="281" r:id="rId7"/>
    <p:sldId id="280" r:id="rId8"/>
    <p:sldId id="274" r:id="rId9"/>
    <p:sldId id="272" r:id="rId10"/>
    <p:sldId id="268" r:id="rId11"/>
    <p:sldId id="269" r:id="rId12"/>
    <p:sldId id="290" r:id="rId13"/>
    <p:sldId id="304" r:id="rId14"/>
    <p:sldId id="275" r:id="rId15"/>
    <p:sldId id="276" r:id="rId16"/>
    <p:sldId id="277" r:id="rId17"/>
    <p:sldId id="278" r:id="rId18"/>
    <p:sldId id="285" r:id="rId19"/>
    <p:sldId id="283" r:id="rId20"/>
    <p:sldId id="30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Частота</c:v>
          </c:tx>
          <c:spPr>
            <a:solidFill>
              <a:schemeClr val="bg1"/>
            </a:solidFill>
            <a:ln w="31750">
              <a:solidFill>
                <a:schemeClr val="bg1"/>
              </a:solidFill>
            </a:ln>
          </c:spPr>
          <c:invertIfNegative val="0"/>
          <c:cat>
            <c:strRef>
              <c:f>Лист1!$T$15:$T$66</c:f>
              <c:strCach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Еще</c:v>
                </c:pt>
              </c:strCache>
            </c:strRef>
          </c:cat>
          <c:val>
            <c:numRef>
              <c:f>Лист1!$U$15:$U$66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10</c:v>
                </c:pt>
                <c:pt idx="17">
                  <c:v>6</c:v>
                </c:pt>
                <c:pt idx="18">
                  <c:v>4</c:v>
                </c:pt>
                <c:pt idx="19">
                  <c:v>3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387328"/>
        <c:axId val="60389248"/>
      </c:barChart>
      <c:catAx>
        <c:axId val="60387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Карман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60389248"/>
        <c:crosses val="autoZero"/>
        <c:auto val="1"/>
        <c:lblAlgn val="ctr"/>
        <c:lblOffset val="100"/>
        <c:noMultiLvlLbl val="0"/>
      </c:catAx>
      <c:valAx>
        <c:axId val="603892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Частота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0387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Частота</c:v>
          </c:tx>
          <c:spPr>
            <a:solidFill>
              <a:schemeClr val="bg1"/>
            </a:solidFill>
            <a:ln w="31750">
              <a:solidFill>
                <a:schemeClr val="bg1"/>
              </a:solidFill>
            </a:ln>
          </c:spPr>
          <c:invertIfNegative val="0"/>
          <c:cat>
            <c:strRef>
              <c:f>Лист1!$E$2:$E$53</c:f>
              <c:strCach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Еще</c:v>
                </c:pt>
              </c:strCache>
            </c:strRef>
          </c:cat>
          <c:val>
            <c:numRef>
              <c:f>Лист1!$F$2:$F$53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10</c:v>
                </c:pt>
                <c:pt idx="17">
                  <c:v>6</c:v>
                </c:pt>
                <c:pt idx="18">
                  <c:v>4</c:v>
                </c:pt>
                <c:pt idx="19">
                  <c:v>3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422400"/>
        <c:axId val="80423936"/>
      </c:barChart>
      <c:catAx>
        <c:axId val="80422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0423936"/>
        <c:crosses val="autoZero"/>
        <c:auto val="1"/>
        <c:lblAlgn val="ctr"/>
        <c:lblOffset val="100"/>
        <c:noMultiLvlLbl val="0"/>
      </c:catAx>
      <c:valAx>
        <c:axId val="804239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Частота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422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A4621-3F58-4240-B327-BEC6CC86C5BD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2CE6A-6608-4FC5-819E-C091397BF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9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E4D996-A3F8-48E2-844C-8A80A5A5E6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24835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5C5D23-0418-44DD-97D9-FF16A7D334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27203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BBBEF1-E468-4879-AA6F-D839BA9105B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71855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5C5D23-0418-44DD-97D9-FF16A7D334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52014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7A87E6-F7F9-4558-9BED-0AA8F19586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26344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BA69BE-5B0E-49CA-A188-64BEEF91D30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4289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4BA29D-B3F8-41A7-9BA4-96318C89D5F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16031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F961E1-ECED-4E69-B7B9-90CC96059F1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7558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338-981C-47A1-BEA6-1425348FCD48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3775-D7FA-4512-9F92-8DEA52F40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64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338-981C-47A1-BEA6-1425348FCD48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3775-D7FA-4512-9F92-8DEA52F40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45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338-981C-47A1-BEA6-1425348FCD48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3775-D7FA-4512-9F92-8DEA52F40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5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338-981C-47A1-BEA6-1425348FCD48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3775-D7FA-4512-9F92-8DEA52F40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9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338-981C-47A1-BEA6-1425348FCD48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3775-D7FA-4512-9F92-8DEA52F40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69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338-981C-47A1-BEA6-1425348FCD48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3775-D7FA-4512-9F92-8DEA52F40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16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338-981C-47A1-BEA6-1425348FCD48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3775-D7FA-4512-9F92-8DEA52F40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3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338-981C-47A1-BEA6-1425348FCD48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3775-D7FA-4512-9F92-8DEA52F40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5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338-981C-47A1-BEA6-1425348FCD48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3775-D7FA-4512-9F92-8DEA52F40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31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338-981C-47A1-BEA6-1425348FCD48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3775-D7FA-4512-9F92-8DEA52F40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3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338-981C-47A1-BEA6-1425348FCD48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3775-D7FA-4512-9F92-8DEA52F40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6E338-981C-47A1-BEA6-1425348FCD48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D3775-D7FA-4512-9F92-8DEA52F40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2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0650" y="1052736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chemeClr val="bg1"/>
                </a:solidFill>
              </a:rPr>
              <a:t>Статистические характеристики случайной </a:t>
            </a:r>
            <a:r>
              <a:rPr lang="ru-RU" sz="7200" b="1" dirty="0" smtClean="0">
                <a:solidFill>
                  <a:schemeClr val="bg1"/>
                </a:solidFill>
              </a:rPr>
              <a:t>величины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8183562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Медиана.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857375"/>
            <a:ext cx="8286750" cy="4643438"/>
          </a:xfrm>
          <a:solidFill>
            <a:schemeClr val="bg1">
              <a:alpha val="0"/>
            </a:schemeClr>
          </a:solidFill>
        </p:spPr>
        <p:txBody>
          <a:bodyPr>
            <a:normAutofit fontScale="85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u="sng" dirty="0" smtClean="0">
                <a:solidFill>
                  <a:schemeClr val="bg1"/>
                </a:solidFill>
              </a:rPr>
              <a:t>Медианой</a:t>
            </a:r>
            <a:r>
              <a:rPr lang="ru-RU" sz="2400" dirty="0" smtClean="0">
                <a:solidFill>
                  <a:schemeClr val="bg1"/>
                </a:solidFill>
              </a:rPr>
              <a:t> набора чисел называют такое число, которое разделяет набор на две равные по численности части.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u="sng" dirty="0" smtClean="0">
                <a:solidFill>
                  <a:schemeClr val="bg1"/>
                </a:solidFill>
              </a:rPr>
              <a:t>Пример 1.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Возьмём какой-нибудь набор различных чисел, например 1,4,7,9,11.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Медианой в этом случае оказывается число, стоящее в точности посередине, </a:t>
            </a:r>
            <a:r>
              <a:rPr lang="en-US" sz="2400" dirty="0" smtClean="0">
                <a:solidFill>
                  <a:schemeClr val="bg1"/>
                </a:solidFill>
              </a:rPr>
              <a:t>m</a:t>
            </a:r>
            <a:r>
              <a:rPr lang="ru-RU" sz="2400" dirty="0" smtClean="0">
                <a:solidFill>
                  <a:schemeClr val="bg1"/>
                </a:solidFill>
              </a:rPr>
              <a:t>=7.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u="sng" dirty="0" smtClean="0">
                <a:solidFill>
                  <a:schemeClr val="bg1"/>
                </a:solidFill>
              </a:rPr>
              <a:t>Пример 2.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Рассмотрим набор 1,3,6,11. Медианой этого набора служит любое число, которое больше 3 и меньше 6. По определению в качестве медианы в таких случаях берут центр срединного интервала. В нашем случае это центр интервала (3,6). Это полусумма его концов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                            (3+6):2=4,5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Медианой этого набора считают число 4,5.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2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196" y="-724"/>
            <a:ext cx="7572375" cy="64397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0" dirty="0" smtClean="0">
                <a:solidFill>
                  <a:schemeClr val="bg1"/>
                </a:solidFill>
              </a:rPr>
              <a:t>Содержание </a:t>
            </a:r>
            <a:r>
              <a:rPr lang="ru-RU" sz="2400" b="0" dirty="0" err="1" smtClean="0">
                <a:solidFill>
                  <a:schemeClr val="bg1"/>
                </a:solidFill>
              </a:rPr>
              <a:t>алеврито</a:t>
            </a:r>
            <a:r>
              <a:rPr lang="ru-RU" sz="2400" b="0" dirty="0" smtClean="0">
                <a:solidFill>
                  <a:schemeClr val="bg1"/>
                </a:solidFill>
              </a:rPr>
              <a:t>-песчанистой фракции в глинах</a:t>
            </a:r>
            <a:endParaRPr lang="ru-RU" sz="2400" b="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672360"/>
              </p:ext>
            </p:extLst>
          </p:nvPr>
        </p:nvGraphicFramePr>
        <p:xfrm>
          <a:off x="611560" y="702660"/>
          <a:ext cx="7848872" cy="100811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63055"/>
                <a:gridCol w="936104"/>
                <a:gridCol w="1008112"/>
                <a:gridCol w="936104"/>
                <a:gridCol w="864096"/>
                <a:gridCol w="1008112"/>
                <a:gridCol w="936104"/>
                <a:gridCol w="897185"/>
              </a:tblGrid>
              <a:tr h="3709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 обр.</a:t>
                      </a:r>
                      <a:endParaRPr lang="ru-RU" sz="14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1</a:t>
                      </a:r>
                      <a:endParaRPr lang="ru-RU" sz="1800" b="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2</a:t>
                      </a:r>
                      <a:endParaRPr lang="ru-RU" sz="1800" b="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3</a:t>
                      </a:r>
                      <a:endParaRPr lang="ru-RU" sz="1800" b="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4</a:t>
                      </a:r>
                      <a:endParaRPr lang="ru-RU" sz="1800" b="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5</a:t>
                      </a:r>
                      <a:endParaRPr lang="ru-RU" sz="1800" b="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6</a:t>
                      </a:r>
                      <a:endParaRPr lang="ru-RU" sz="1800" b="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7</a:t>
                      </a:r>
                      <a:endParaRPr lang="ru-RU" sz="1800" b="0" dirty="0"/>
                    </a:p>
                  </a:txBody>
                  <a:tcPr marL="91439" marR="91439" marT="45731" marB="45731"/>
                </a:tc>
              </a:tr>
              <a:tr h="637183">
                <a:tc>
                  <a:txBody>
                    <a:bodyPr/>
                    <a:lstStyle/>
                    <a:p>
                      <a:r>
                        <a:rPr lang="ru-RU" sz="1000" b="1" dirty="0" err="1" smtClean="0"/>
                        <a:t>Алеврито</a:t>
                      </a:r>
                      <a:r>
                        <a:rPr lang="ru-RU" sz="1000" b="1" dirty="0" smtClean="0"/>
                        <a:t>-песчанистая фракция (%)</a:t>
                      </a:r>
                      <a:endParaRPr lang="ru-RU" sz="1000" b="1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30,1</a:t>
                      </a:r>
                      <a:endParaRPr lang="ru-RU" sz="18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34,9</a:t>
                      </a:r>
                      <a:endParaRPr lang="ru-RU" sz="18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44,3</a:t>
                      </a:r>
                      <a:endParaRPr lang="ru-RU" sz="18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27,0</a:t>
                      </a:r>
                      <a:endParaRPr lang="ru-RU" sz="18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31,0</a:t>
                      </a:r>
                      <a:endParaRPr lang="ru-RU" sz="18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34,5</a:t>
                      </a:r>
                      <a:endParaRPr lang="ru-RU" sz="18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47,0</a:t>
                      </a:r>
                      <a:endParaRPr lang="ru-RU" sz="1800" dirty="0"/>
                    </a:p>
                  </a:txBody>
                  <a:tcPr marL="91439" marR="91439" marT="45731" marB="45731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3" y="1844824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Вычислим медиану. Упорядочим числа: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27,0; 30,1; 31,0; 34,5; 34,9; 44,3; 47,0.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Медиана равна 34,5 %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04412" y="3525731"/>
            <a:ext cx="7572375" cy="499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Плотность образцов гранитов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028782"/>
              </p:ext>
            </p:extLst>
          </p:nvPr>
        </p:nvGraphicFramePr>
        <p:xfrm>
          <a:off x="1331640" y="4046325"/>
          <a:ext cx="6951687" cy="100811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63055"/>
                <a:gridCol w="936104"/>
                <a:gridCol w="1008112"/>
                <a:gridCol w="936104"/>
                <a:gridCol w="864096"/>
                <a:gridCol w="1008112"/>
                <a:gridCol w="936104"/>
              </a:tblGrid>
              <a:tr h="3709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 обр.</a:t>
                      </a:r>
                      <a:endParaRPr lang="ru-RU" sz="14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1</a:t>
                      </a:r>
                      <a:endParaRPr lang="ru-RU" sz="1800" b="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2</a:t>
                      </a:r>
                      <a:endParaRPr lang="ru-RU" sz="1800" b="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3</a:t>
                      </a:r>
                      <a:endParaRPr lang="ru-RU" sz="1800" b="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4</a:t>
                      </a:r>
                      <a:endParaRPr lang="ru-RU" sz="1800" b="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5</a:t>
                      </a:r>
                      <a:endParaRPr lang="ru-RU" sz="1800" b="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6</a:t>
                      </a:r>
                      <a:endParaRPr lang="ru-RU" sz="1800" b="0" dirty="0"/>
                    </a:p>
                  </a:txBody>
                  <a:tcPr marL="91439" marR="91439" marT="45731" marB="45731"/>
                </a:tc>
              </a:tr>
              <a:tr h="637183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Плотность (г/см</a:t>
                      </a:r>
                      <a:r>
                        <a:rPr lang="ru-RU" sz="1000" b="1" baseline="30000" dirty="0" smtClean="0"/>
                        <a:t>3</a:t>
                      </a:r>
                      <a:r>
                        <a:rPr lang="ru-RU" sz="1000" b="1" dirty="0" smtClean="0"/>
                        <a:t>)</a:t>
                      </a:r>
                      <a:endParaRPr lang="ru-RU" sz="1000" b="1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2,75</a:t>
                      </a:r>
                      <a:endParaRPr lang="ru-RU" sz="18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2,81</a:t>
                      </a:r>
                      <a:endParaRPr lang="ru-RU" sz="18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2,71</a:t>
                      </a:r>
                      <a:endParaRPr lang="ru-RU" sz="18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2,83</a:t>
                      </a:r>
                      <a:endParaRPr lang="ru-RU" sz="18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2,87</a:t>
                      </a:r>
                      <a:endParaRPr lang="ru-RU" sz="18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2,72</a:t>
                      </a:r>
                      <a:endParaRPr lang="ru-RU" sz="1800" dirty="0"/>
                    </a:p>
                  </a:txBody>
                  <a:tcPr marL="91439" marR="91439" marT="45731" marB="45731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3" y="5229200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Вычислим медиану. Упорядочим числа: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2,71; 2,72; 2,75; 2,81; 2,83; 2,87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Медиана равна 2,78 г/см</a:t>
            </a:r>
            <a:r>
              <a:rPr lang="ru-RU" baseline="30000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2636912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Мода</a:t>
            </a:r>
            <a:r>
              <a:rPr lang="ru-RU" sz="2400" dirty="0">
                <a:solidFill>
                  <a:schemeClr val="bg1"/>
                </a:solidFill>
              </a:rPr>
              <a:t> — значение во множестве наблюдений, которое встречается наиболее часто.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880" y="1052736"/>
            <a:ext cx="15347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Мода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344302"/>
              </p:ext>
            </p:extLst>
          </p:nvPr>
        </p:nvGraphicFramePr>
        <p:xfrm>
          <a:off x="0" y="3453910"/>
          <a:ext cx="9036496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14241"/>
              </p:ext>
            </p:extLst>
          </p:nvPr>
        </p:nvGraphicFramePr>
        <p:xfrm>
          <a:off x="35496" y="0"/>
          <a:ext cx="9036496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68868" y="188640"/>
            <a:ext cx="3888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solidFill>
                  <a:schemeClr val="bg1"/>
                </a:solidFill>
              </a:rPr>
              <a:t>Мода выборки в обоих примерах одинакова и равна 18.</a:t>
            </a:r>
          </a:p>
          <a:p>
            <a:pPr indent="457200" algn="just"/>
            <a:r>
              <a:rPr lang="ru-RU" dirty="0" smtClean="0">
                <a:solidFill>
                  <a:schemeClr val="bg1"/>
                </a:solidFill>
              </a:rPr>
              <a:t>Но, в случае распределения, характер которого показа на верхней  гистограмме, мода совпадает со средним значением, а в случае распределения, характеризующегося нижней гистограммой, мода значительно ниже среднего арифметического.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2120" y="3876489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solidFill>
                  <a:schemeClr val="bg1"/>
                </a:solidFill>
              </a:rPr>
              <a:t>Поэтому среднее арифметическое не всегда отражает значения, типичные для большинства элементов выборки. </a:t>
            </a:r>
          </a:p>
        </p:txBody>
      </p:sp>
    </p:spTree>
    <p:extLst>
      <p:ext uri="{BB962C8B-B14F-4D97-AF65-F5344CB8AC3E}">
        <p14:creationId xmlns:p14="http://schemas.microsoft.com/office/powerpoint/2010/main" val="79566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3999" cy="172819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</a:t>
            </a:r>
            <a:r>
              <a:rPr lang="ru-RU" dirty="0" smtClean="0">
                <a:solidFill>
                  <a:schemeClr val="bg1"/>
                </a:solidFill>
              </a:rPr>
              <a:t>Наибольшее (максимум) и наименьшее (минимум)                 значения. Размах.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857375"/>
            <a:ext cx="8286750" cy="4214813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Разность между наибольшим и наименьшим числом называется </a:t>
            </a:r>
            <a:r>
              <a:rPr lang="ru-RU" sz="2700" b="1" i="1" u="sng" dirty="0" smtClean="0">
                <a:solidFill>
                  <a:schemeClr val="bg1"/>
                </a:solidFill>
              </a:rPr>
              <a:t>размахом</a:t>
            </a:r>
            <a:r>
              <a:rPr lang="ru-RU" sz="2700" b="1" u="sng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набора чисел.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394" name="TextBox 5"/>
          <p:cNvSpPr txBox="1">
            <a:spLocks noChangeArrowheads="1"/>
          </p:cNvSpPr>
          <p:nvPr/>
        </p:nvSpPr>
        <p:spPr bwMode="auto">
          <a:xfrm>
            <a:off x="323528" y="5000625"/>
            <a:ext cx="85364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 smtClean="0">
                <a:solidFill>
                  <a:schemeClr val="bg1"/>
                </a:solidFill>
                <a:latin typeface="Verdana" pitchFamily="34" charset="0"/>
              </a:rPr>
              <a:t>Минимум 27,0 %</a:t>
            </a:r>
          </a:p>
          <a:p>
            <a:pPr eaLnBrk="1" hangingPunct="1"/>
            <a:r>
              <a:rPr lang="ru-RU" altLang="ru-RU" sz="1600" dirty="0" smtClean="0">
                <a:solidFill>
                  <a:schemeClr val="bg1"/>
                </a:solidFill>
                <a:latin typeface="Verdana" pitchFamily="34" charset="0"/>
              </a:rPr>
              <a:t>Максимум 47,0%.</a:t>
            </a:r>
          </a:p>
          <a:p>
            <a:pPr eaLnBrk="1" hangingPunct="1"/>
            <a:r>
              <a:rPr lang="ru-RU" altLang="ru-RU" sz="1600" dirty="0" smtClean="0">
                <a:solidFill>
                  <a:schemeClr val="bg1"/>
                </a:solidFill>
                <a:latin typeface="Verdana" pitchFamily="34" charset="0"/>
              </a:rPr>
              <a:t>Размах концентраций </a:t>
            </a:r>
            <a:r>
              <a:rPr lang="ru-RU" altLang="ru-RU" sz="1600" dirty="0" err="1" smtClean="0">
                <a:solidFill>
                  <a:schemeClr val="bg1"/>
                </a:solidFill>
                <a:latin typeface="Verdana" pitchFamily="34" charset="0"/>
              </a:rPr>
              <a:t>алеврито</a:t>
            </a:r>
            <a:r>
              <a:rPr lang="ru-RU" altLang="ru-RU" sz="1600" dirty="0" smtClean="0">
                <a:solidFill>
                  <a:schemeClr val="bg1"/>
                </a:solidFill>
                <a:latin typeface="Verdana" pitchFamily="34" charset="0"/>
              </a:rPr>
              <a:t>-песчанистых частиц в глинах – 20%. Это </a:t>
            </a:r>
            <a:r>
              <a:rPr lang="ru-RU" altLang="ru-RU" sz="1600" dirty="0">
                <a:solidFill>
                  <a:schemeClr val="bg1"/>
                </a:solidFill>
                <a:latin typeface="Verdana" pitchFamily="34" charset="0"/>
              </a:rPr>
              <a:t>довольно большая величина по сравнению со средним значением </a:t>
            </a:r>
            <a:r>
              <a:rPr lang="ru-RU" altLang="ru-RU" sz="1600" dirty="0" smtClean="0">
                <a:solidFill>
                  <a:schemeClr val="bg1"/>
                </a:solidFill>
                <a:latin typeface="Verdana" pitchFamily="34" charset="0"/>
              </a:rPr>
              <a:t>35,5%.</a:t>
            </a:r>
            <a:endParaRPr lang="ru-RU" altLang="ru-RU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63" y="2708920"/>
            <a:ext cx="7572375" cy="668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Содержание </a:t>
            </a:r>
            <a:r>
              <a:rPr lang="ru-RU" sz="1800" dirty="0" err="1" smtClean="0">
                <a:solidFill>
                  <a:schemeClr val="bg1"/>
                </a:solidFill>
              </a:rPr>
              <a:t>алеврито</a:t>
            </a:r>
            <a:r>
              <a:rPr lang="ru-RU" sz="1800" dirty="0" smtClean="0">
                <a:solidFill>
                  <a:schemeClr val="bg1"/>
                </a:solidFill>
              </a:rPr>
              <a:t>-песчанистой фракции в глинах.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859579"/>
              </p:ext>
            </p:extLst>
          </p:nvPr>
        </p:nvGraphicFramePr>
        <p:xfrm>
          <a:off x="395536" y="3377258"/>
          <a:ext cx="8286752" cy="100811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63055"/>
                <a:gridCol w="936104"/>
                <a:gridCol w="1008112"/>
                <a:gridCol w="936104"/>
                <a:gridCol w="864096"/>
                <a:gridCol w="1008112"/>
                <a:gridCol w="936104"/>
                <a:gridCol w="1335065"/>
              </a:tblGrid>
              <a:tr h="3709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 обр.</a:t>
                      </a:r>
                      <a:endParaRPr lang="ru-RU" sz="14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1</a:t>
                      </a:r>
                      <a:endParaRPr lang="ru-RU" sz="1800" b="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2</a:t>
                      </a:r>
                      <a:endParaRPr lang="ru-RU" sz="1800" b="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3</a:t>
                      </a:r>
                      <a:endParaRPr lang="ru-RU" sz="1800" b="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4</a:t>
                      </a:r>
                      <a:endParaRPr lang="ru-RU" sz="1800" b="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5</a:t>
                      </a:r>
                      <a:endParaRPr lang="ru-RU" sz="1800" b="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6</a:t>
                      </a:r>
                      <a:endParaRPr lang="ru-RU" sz="1800" b="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7</a:t>
                      </a:r>
                      <a:endParaRPr lang="ru-RU" sz="1800" b="0" dirty="0"/>
                    </a:p>
                  </a:txBody>
                  <a:tcPr marL="91439" marR="91439" marT="45731" marB="45731"/>
                </a:tc>
              </a:tr>
              <a:tr h="637183">
                <a:tc>
                  <a:txBody>
                    <a:bodyPr/>
                    <a:lstStyle/>
                    <a:p>
                      <a:r>
                        <a:rPr lang="ru-RU" sz="1000" b="1" dirty="0" err="1" smtClean="0"/>
                        <a:t>Алеврито</a:t>
                      </a:r>
                      <a:r>
                        <a:rPr lang="ru-RU" sz="1000" b="1" dirty="0" smtClean="0"/>
                        <a:t>-песчанистая фракция (%)</a:t>
                      </a:r>
                      <a:endParaRPr lang="ru-RU" sz="1000" b="1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30,1</a:t>
                      </a:r>
                      <a:endParaRPr lang="ru-RU" sz="18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34,9</a:t>
                      </a:r>
                      <a:endParaRPr lang="ru-RU" sz="18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44,3</a:t>
                      </a:r>
                      <a:endParaRPr lang="ru-RU" sz="18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27,0</a:t>
                      </a:r>
                      <a:endParaRPr lang="ru-RU" sz="18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31,0</a:t>
                      </a:r>
                      <a:endParaRPr lang="ru-RU" sz="18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34,5</a:t>
                      </a:r>
                      <a:endParaRPr lang="ru-RU" sz="18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47,0</a:t>
                      </a:r>
                      <a:endParaRPr lang="ru-RU" sz="1800" dirty="0"/>
                    </a:p>
                  </a:txBody>
                  <a:tcPr marL="91439" marR="91439" marT="45731" marB="4573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476672"/>
            <a:ext cx="8183563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                Отклонения.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8286750" cy="4214813"/>
          </a:xfrm>
          <a:solidFill>
            <a:schemeClr val="bg1">
              <a:alpha val="0"/>
            </a:schemeClr>
          </a:solidFill>
        </p:spPr>
        <p:txBody>
          <a:bodyPr>
            <a:normAutofit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300" b="1" i="1" u="sng" dirty="0" smtClean="0">
                <a:solidFill>
                  <a:schemeClr val="bg1"/>
                </a:solidFill>
              </a:rPr>
              <a:t>Отклонение</a:t>
            </a:r>
            <a:r>
              <a:rPr lang="ru-RU" sz="2400" dirty="0" smtClean="0">
                <a:solidFill>
                  <a:schemeClr val="bg1"/>
                </a:solidFill>
              </a:rPr>
              <a:t> – это разница между каждым числом набора и средним значением.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u="sng" dirty="0" smtClean="0">
                <a:solidFill>
                  <a:schemeClr val="bg1"/>
                </a:solidFill>
              </a:rPr>
              <a:t>Пример:</a:t>
            </a:r>
            <a:r>
              <a:rPr lang="ru-RU" sz="2400" dirty="0" smtClean="0">
                <a:solidFill>
                  <a:schemeClr val="bg1"/>
                </a:solidFill>
              </a:rPr>
              <a:t> возьмём набор 1,6,7,9,12. Вычислим среднее арифметическое: (1+6+7+9+12):5=7. Найдём отклонение каждого числа от среднего: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 1-7=-6,    6-7=-1,    7-7=0,   9-7=2,    12-7=5.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Сумма отклонений чисел от среднего арифметического этих чисел равна нулю.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408340" cy="10509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Дисперсия.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491" y="1256353"/>
            <a:ext cx="8286750" cy="2820719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pPr marL="265176" indent="-265176">
              <a:buNone/>
              <a:defRPr/>
            </a:pPr>
            <a:r>
              <a:rPr lang="ru-RU" sz="2700" b="1" dirty="0" smtClean="0">
                <a:solidFill>
                  <a:schemeClr val="bg1"/>
                </a:solidFill>
              </a:rPr>
              <a:t>Дисперсия </a:t>
            </a:r>
            <a:r>
              <a:rPr lang="ru-RU" sz="2700" dirty="0" smtClean="0">
                <a:solidFill>
                  <a:schemeClr val="bg1"/>
                </a:solidFill>
              </a:rPr>
              <a:t>– мера разброса данной случайной величины.</a:t>
            </a:r>
            <a:endParaRPr lang="ru-RU" sz="27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100" dirty="0" smtClean="0">
              <a:solidFill>
                <a:schemeClr val="bg1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 smtClean="0">
                <a:solidFill>
                  <a:schemeClr val="bg1"/>
                </a:solidFill>
              </a:rPr>
              <a:t>Среднее арифметическое квадратов отклонений от среднего значения называется в статистике </a:t>
            </a:r>
            <a:r>
              <a:rPr lang="ru-RU" sz="2700" b="1" i="1" u="sng" dirty="0" smtClean="0">
                <a:solidFill>
                  <a:schemeClr val="bg1"/>
                </a:solidFill>
              </a:rPr>
              <a:t>дисперсией</a:t>
            </a:r>
            <a:r>
              <a:rPr lang="ru-RU" sz="2700" dirty="0" smtClean="0">
                <a:solidFill>
                  <a:schemeClr val="bg1"/>
                </a:solidFill>
              </a:rPr>
              <a:t> набора чисел.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339752" y="4509120"/>
            <a:ext cx="4176464" cy="1800200"/>
            <a:chOff x="2339752" y="4509120"/>
            <a:chExt cx="4176464" cy="18002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339752" y="4509120"/>
              <a:ext cx="4176464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https://static.tildacdn.com/tild3764-3032-4430-a332-353464303131/38689_html_3fca5815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4588807"/>
              <a:ext cx="4032448" cy="160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41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177691"/>
              </p:ext>
            </p:extLst>
          </p:nvPr>
        </p:nvGraphicFramePr>
        <p:xfrm>
          <a:off x="460354" y="2279282"/>
          <a:ext cx="8215311" cy="323543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97311"/>
                <a:gridCol w="2406000"/>
                <a:gridCol w="2406000"/>
                <a:gridCol w="2406000"/>
              </a:tblGrid>
              <a:tr h="63995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№ обр.</a:t>
                      </a:r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Концентрация (%)</a:t>
                      </a:r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Отклонение от среднего</a:t>
                      </a:r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Квадрат отклонения</a:t>
                      </a:r>
                      <a:endParaRPr lang="ru-RU" sz="1800" dirty="0"/>
                    </a:p>
                  </a:txBody>
                  <a:tcPr marT="45711" marB="45711"/>
                </a:tc>
              </a:tr>
              <a:tr h="37076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30,1</a:t>
                      </a:r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-5,4</a:t>
                      </a:r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29,16</a:t>
                      </a:r>
                      <a:endParaRPr lang="ru-RU" sz="1800" dirty="0"/>
                    </a:p>
                  </a:txBody>
                  <a:tcPr marT="45711" marB="45711"/>
                </a:tc>
              </a:tr>
              <a:tr h="37076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34,9</a:t>
                      </a:r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-0,6</a:t>
                      </a:r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0,36</a:t>
                      </a:r>
                      <a:endParaRPr lang="ru-RU" sz="1800" dirty="0"/>
                    </a:p>
                  </a:txBody>
                  <a:tcPr marT="45711" marB="45711"/>
                </a:tc>
              </a:tr>
              <a:tr h="37076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44,3</a:t>
                      </a:r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/>
                        <a:t> 8,8</a:t>
                      </a:r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77,44</a:t>
                      </a:r>
                      <a:endParaRPr lang="ru-RU" sz="1800" dirty="0"/>
                    </a:p>
                  </a:txBody>
                  <a:tcPr marT="45711" marB="45711"/>
                </a:tc>
              </a:tr>
              <a:tr h="37076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27,0</a:t>
                      </a:r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-8,5</a:t>
                      </a:r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72,25</a:t>
                      </a:r>
                      <a:endParaRPr lang="ru-RU" sz="1800" dirty="0"/>
                    </a:p>
                  </a:txBody>
                  <a:tcPr marT="45711" marB="45711"/>
                </a:tc>
              </a:tr>
              <a:tr h="37076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31,0</a:t>
                      </a:r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-4,5</a:t>
                      </a:r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20,25</a:t>
                      </a:r>
                      <a:endParaRPr lang="ru-RU" sz="1800" dirty="0"/>
                    </a:p>
                  </a:txBody>
                  <a:tcPr marT="45711" marB="45711"/>
                </a:tc>
              </a:tr>
              <a:tr h="37076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34,5</a:t>
                      </a:r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-1,0</a:t>
                      </a:r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1,00</a:t>
                      </a:r>
                      <a:endParaRPr lang="ru-RU" sz="1800" dirty="0"/>
                    </a:p>
                  </a:txBody>
                  <a:tcPr marT="45711" marB="45711"/>
                </a:tc>
              </a:tr>
              <a:tr h="37076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</a:t>
                      </a:r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47,0</a:t>
                      </a:r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11,5</a:t>
                      </a:r>
                      <a:endParaRPr lang="ru-RU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132,25</a:t>
                      </a:r>
                      <a:endParaRPr lang="ru-RU" sz="1800" dirty="0"/>
                    </a:p>
                  </a:txBody>
                  <a:tcPr marT="45711" marB="45711"/>
                </a:tc>
              </a:tr>
            </a:tbl>
          </a:graphicData>
        </a:graphic>
      </p:graphicFrame>
      <p:sp>
        <p:nvSpPr>
          <p:cNvPr id="19506" name="TextBox 4"/>
          <p:cNvSpPr txBox="1">
            <a:spLocks noChangeArrowheads="1"/>
          </p:cNvSpPr>
          <p:nvPr/>
        </p:nvSpPr>
        <p:spPr bwMode="auto">
          <a:xfrm>
            <a:off x="425446" y="5735464"/>
            <a:ext cx="8286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chemeClr val="bg1"/>
                </a:solidFill>
                <a:latin typeface="Verdana" pitchFamily="34" charset="0"/>
              </a:rPr>
              <a:t>Для расчета дисперсии следует сложить все значения в столбце «Квадрат отклонений» и разделить на количество слагаемых:</a:t>
            </a:r>
          </a:p>
          <a:p>
            <a:pPr eaLnBrk="1" hangingPunct="1"/>
            <a:endParaRPr lang="ru-RU" altLang="ru-RU" sz="1600" dirty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r>
              <a:rPr lang="ru-RU" altLang="ru-RU" sz="1600" dirty="0">
                <a:solidFill>
                  <a:schemeClr val="bg1"/>
                </a:solidFill>
                <a:latin typeface="Verdana" pitchFamily="34" charset="0"/>
              </a:rPr>
              <a:t>(29,16+0,36+77,44+72,25+20,25+1,00+132,25):7=47,53.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4703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Содержание </a:t>
            </a:r>
            <a:r>
              <a:rPr lang="ru-RU" dirty="0" err="1">
                <a:solidFill>
                  <a:schemeClr val="bg1"/>
                </a:solidFill>
              </a:rPr>
              <a:t>алеврито</a:t>
            </a:r>
            <a:r>
              <a:rPr lang="ru-RU" dirty="0">
                <a:solidFill>
                  <a:schemeClr val="bg1"/>
                </a:solidFill>
              </a:rPr>
              <a:t>-песчанистой фракции в глинах.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4827"/>
            <a:ext cx="8176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76" indent="-265176">
              <a:defRPr/>
            </a:pPr>
            <a:r>
              <a:rPr lang="ru-RU" sz="1600" dirty="0">
                <a:solidFill>
                  <a:schemeClr val="bg1"/>
                </a:solidFill>
              </a:rPr>
              <a:t>Пример. Снова обратимся к таблице содержаний </a:t>
            </a:r>
            <a:r>
              <a:rPr lang="ru-RU" sz="1600" dirty="0" err="1">
                <a:solidFill>
                  <a:schemeClr val="bg1"/>
                </a:solidFill>
              </a:rPr>
              <a:t>алеврито</a:t>
            </a:r>
            <a:r>
              <a:rPr lang="ru-RU" sz="1600" dirty="0">
                <a:solidFill>
                  <a:schemeClr val="bg1"/>
                </a:solidFill>
              </a:rPr>
              <a:t>-песчанистой фракции в глинах. Мы нашли, что их средняя концентрация в 7 пробах составила 35,5 %. </a:t>
            </a:r>
          </a:p>
          <a:p>
            <a:pPr marL="265176" indent="-265176">
              <a:defRPr/>
            </a:pPr>
            <a:r>
              <a:rPr lang="ru-RU" sz="1600" dirty="0">
                <a:solidFill>
                  <a:schemeClr val="bg1"/>
                </a:solidFill>
              </a:rPr>
              <a:t>Вычислим дисперсию. </a:t>
            </a:r>
          </a:p>
          <a:p>
            <a:pPr marL="265176" indent="-265176">
              <a:defRPr/>
            </a:pPr>
            <a:r>
              <a:rPr lang="ru-RU" sz="1600" dirty="0">
                <a:solidFill>
                  <a:schemeClr val="bg1"/>
                </a:solidFill>
              </a:rPr>
              <a:t>Составим таблицу, разместив данные не в строке, а в столбце. </a:t>
            </a:r>
          </a:p>
          <a:p>
            <a:pPr marL="265176" indent="-265176">
              <a:defRPr/>
            </a:pPr>
            <a:r>
              <a:rPr lang="ru-RU" sz="1600" dirty="0">
                <a:solidFill>
                  <a:schemeClr val="bg1"/>
                </a:solidFill>
              </a:rPr>
              <a:t>Вычислим отклонения от среднего и их квадраты. </a:t>
            </a:r>
          </a:p>
          <a:p>
            <a:pPr marL="265176" indent="-265176">
              <a:defRPr/>
            </a:pPr>
            <a:r>
              <a:rPr lang="ru-RU" sz="1600" dirty="0">
                <a:solidFill>
                  <a:schemeClr val="bg1"/>
                </a:solidFill>
              </a:rPr>
              <a:t>Полученные числа занесём в два новых столбца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91071"/>
            <a:ext cx="6639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Стандартное (среднеквадратичное) отклонение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151962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Среднеквадратическое отклонение </a:t>
            </a:r>
            <a:r>
              <a:rPr lang="ru-RU" dirty="0">
                <a:solidFill>
                  <a:schemeClr val="bg1"/>
                </a:solidFill>
              </a:rPr>
              <a:t>определяется как квадратный корень из дисперсии случайной </a:t>
            </a:r>
            <a:r>
              <a:rPr lang="ru-RU" dirty="0" smtClean="0">
                <a:solidFill>
                  <a:schemeClr val="bg1"/>
                </a:solidFill>
              </a:rPr>
              <a:t>величины (измеряется </a:t>
            </a:r>
            <a:r>
              <a:rPr lang="ru-RU" dirty="0">
                <a:solidFill>
                  <a:schemeClr val="bg1"/>
                </a:solidFill>
              </a:rPr>
              <a:t>в единицах измерения самой случайной </a:t>
            </a:r>
            <a:r>
              <a:rPr lang="ru-RU" dirty="0" smtClean="0">
                <a:solidFill>
                  <a:schemeClr val="bg1"/>
                </a:solidFill>
              </a:rPr>
              <a:t>величины).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70970" r="72846" b="13056"/>
          <a:stretch/>
        </p:blipFill>
        <p:spPr bwMode="auto">
          <a:xfrm>
            <a:off x="2195736" y="3369888"/>
            <a:ext cx="4118429" cy="16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7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5873602" cy="5953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0192" y="1054339"/>
            <a:ext cx="26642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>
                <a:solidFill>
                  <a:schemeClr val="bg1"/>
                </a:solidFill>
              </a:rPr>
              <a:t>Максимальные значения на графике дисперсии магнитной восприимчивости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i="1" dirty="0" smtClean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ru-RU" dirty="0" smtClean="0">
                <a:solidFill>
                  <a:schemeClr val="bg1"/>
                </a:solidFill>
              </a:rPr>
              <a:t>соответствуют перерывам в осадконакоплении, потому что на уровнях размыва </a:t>
            </a:r>
            <a:r>
              <a:rPr lang="ru-RU" dirty="0" err="1" smtClean="0">
                <a:solidFill>
                  <a:schemeClr val="bg1"/>
                </a:solidFill>
              </a:rPr>
              <a:t>ферромагнитные</a:t>
            </a:r>
            <a:r>
              <a:rPr lang="ru-RU" dirty="0" smtClean="0">
                <a:solidFill>
                  <a:schemeClr val="bg1"/>
                </a:solidFill>
              </a:rPr>
              <a:t> минералы, обусловливающие величину </a:t>
            </a:r>
            <a:r>
              <a:rPr lang="en-US" i="1" dirty="0" smtClean="0">
                <a:solidFill>
                  <a:schemeClr val="bg1"/>
                </a:solidFill>
              </a:rPr>
              <a:t>K</a:t>
            </a:r>
            <a:r>
              <a:rPr lang="ru-RU" dirty="0" smtClean="0">
                <a:solidFill>
                  <a:schemeClr val="bg1"/>
                </a:solidFill>
              </a:rPr>
              <a:t>, распределены неравномерно.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</a:rPr>
              <a:t>Генеральная </a:t>
            </a:r>
            <a:r>
              <a:rPr lang="ru-RU" sz="2400" b="1" dirty="0" smtClean="0">
                <a:solidFill>
                  <a:schemeClr val="bg1"/>
                </a:solidFill>
              </a:rPr>
              <a:t>совокупность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>
                <a:solidFill>
                  <a:schemeClr val="bg1"/>
                </a:solidFill>
              </a:rPr>
              <a:t>совокупность всех объектов (единиц), относительно которых </a:t>
            </a:r>
            <a:r>
              <a:rPr lang="ru-RU" dirty="0" smtClean="0">
                <a:solidFill>
                  <a:schemeClr val="bg1"/>
                </a:solidFill>
              </a:rPr>
              <a:t>исследователь намерен </a:t>
            </a:r>
            <a:r>
              <a:rPr lang="ru-RU" dirty="0">
                <a:solidFill>
                  <a:schemeClr val="bg1"/>
                </a:solidFill>
              </a:rPr>
              <a:t>делать выводы при изучении </a:t>
            </a:r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конкретной </a:t>
            </a:r>
            <a:r>
              <a:rPr lang="ru-RU" dirty="0">
                <a:solidFill>
                  <a:schemeClr val="bg1"/>
                </a:solidFill>
              </a:rPr>
              <a:t>проблемы.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970256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</a:rPr>
              <a:t>Выборка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(или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sz="2400" b="1" dirty="0">
                <a:solidFill>
                  <a:schemeClr val="bg1"/>
                </a:solidFill>
              </a:rPr>
              <a:t>выборочная </a:t>
            </a:r>
            <a:r>
              <a:rPr lang="ru-RU" sz="2400" b="1" dirty="0" smtClean="0">
                <a:solidFill>
                  <a:schemeClr val="bg1"/>
                </a:solidFill>
              </a:rPr>
              <a:t>совокупность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  <a:r>
              <a:rPr lang="ru-RU" dirty="0">
                <a:solidFill>
                  <a:schemeClr val="bg1"/>
                </a:solidFill>
              </a:rPr>
              <a:t> — </a:t>
            </a:r>
            <a:r>
              <a:rPr lang="ru-RU" dirty="0" smtClean="0">
                <a:solidFill>
                  <a:schemeClr val="bg1"/>
                </a:solidFill>
              </a:rPr>
              <a:t>часть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генеральной </a:t>
            </a:r>
            <a:r>
              <a:rPr lang="ru-RU" dirty="0">
                <a:solidFill>
                  <a:schemeClr val="bg1"/>
                </a:solidFill>
              </a:rPr>
              <a:t>совокупности элементов, которая охватывается </a:t>
            </a:r>
            <a:r>
              <a:rPr lang="ru-RU" dirty="0" smtClean="0">
                <a:solidFill>
                  <a:schemeClr val="bg1"/>
                </a:solidFill>
              </a:rPr>
              <a:t>экспериментом.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7800" y="2996952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Объём выборки </a:t>
            </a:r>
            <a:r>
              <a:rPr lang="ru-RU" dirty="0">
                <a:solidFill>
                  <a:schemeClr val="bg1"/>
                </a:solidFill>
              </a:rPr>
              <a:t>— число случаев, включённых в выборочную совокупность</a:t>
            </a:r>
            <a:r>
              <a:rPr lang="ru-RU" dirty="0" smtClean="0">
                <a:solidFill>
                  <a:schemeClr val="bg1"/>
                </a:solidFill>
              </a:rPr>
              <a:t>. 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Выборки </a:t>
            </a:r>
            <a:r>
              <a:rPr lang="ru-RU" sz="1400" dirty="0">
                <a:solidFill>
                  <a:schemeClr val="bg1"/>
                </a:solidFill>
              </a:rPr>
              <a:t>можно </a:t>
            </a:r>
            <a:r>
              <a:rPr lang="ru-RU" sz="1400" u="sng" dirty="0">
                <a:solidFill>
                  <a:schemeClr val="bg1"/>
                </a:solidFill>
              </a:rPr>
              <a:t>условно</a:t>
            </a:r>
            <a:r>
              <a:rPr lang="ru-RU" sz="1400" dirty="0">
                <a:solidFill>
                  <a:schemeClr val="bg1"/>
                </a:solidFill>
              </a:rPr>
              <a:t> разделить на большие и малые, так как в </a:t>
            </a:r>
            <a:r>
              <a:rPr lang="ru-RU" sz="1400" dirty="0" err="1" smtClean="0">
                <a:solidFill>
                  <a:schemeClr val="bg1"/>
                </a:solidFill>
              </a:rPr>
              <a:t>матстатистике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используются различные подходы в зависимости от объёма выборки. Считается, что выборки объёма больше 30 можно отнести к </a:t>
            </a:r>
            <a:r>
              <a:rPr lang="ru-RU" sz="1400" dirty="0" smtClean="0">
                <a:solidFill>
                  <a:schemeClr val="bg1"/>
                </a:solidFill>
              </a:rPr>
              <a:t>большим.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597971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Репрезентативность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— соответствие характеристик выборки характеристикам </a:t>
            </a:r>
            <a:r>
              <a:rPr lang="ru-RU" dirty="0" smtClean="0">
                <a:solidFill>
                  <a:schemeClr val="bg1"/>
                </a:solidFill>
              </a:rPr>
              <a:t>генеральной </a:t>
            </a:r>
            <a:r>
              <a:rPr lang="ru-RU" dirty="0">
                <a:solidFill>
                  <a:schemeClr val="bg1"/>
                </a:solidFill>
              </a:rPr>
              <a:t>совокупности в </a:t>
            </a:r>
            <a:r>
              <a:rPr lang="ru-RU" dirty="0" smtClean="0">
                <a:solidFill>
                  <a:schemeClr val="bg1"/>
                </a:solidFill>
              </a:rPr>
              <a:t>целом </a:t>
            </a:r>
            <a:r>
              <a:rPr lang="ru-RU" sz="1400" dirty="0" smtClean="0">
                <a:solidFill>
                  <a:schemeClr val="bg1"/>
                </a:solidFill>
              </a:rPr>
              <a:t>(свойство </a:t>
            </a:r>
            <a:r>
              <a:rPr lang="ru-RU" sz="1400" dirty="0">
                <a:solidFill>
                  <a:schemeClr val="bg1"/>
                </a:solidFill>
              </a:rPr>
              <a:t>выборочной совокупности представлять параметры генеральной совокупности, значимые с точки зрения задач </a:t>
            </a:r>
            <a:r>
              <a:rPr lang="ru-RU" sz="1400" dirty="0" smtClean="0">
                <a:solidFill>
                  <a:schemeClr val="bg1"/>
                </a:solidFill>
              </a:rPr>
              <a:t>исследования)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Репрезентативность </a:t>
            </a:r>
            <a:r>
              <a:rPr lang="ru-RU" dirty="0">
                <a:solidFill>
                  <a:schemeClr val="bg1"/>
                </a:solidFill>
              </a:rPr>
              <a:t>определяет, насколько возможно обобщать результаты исследования с привлечением определённой выборки на всю генеральную совокупность, из которой она была собрана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4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карта локальных аномал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42490"/>
            <a:ext cx="5148064" cy="696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79554" y="1628800"/>
            <a:ext cx="237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>
                <a:solidFill>
                  <a:schemeClr val="bg1"/>
                </a:solidFill>
              </a:rPr>
              <a:t>В данном случае дисперсия – наиболее информативный показатель, по которому различается характер аномального магнитного поля на юге и севере </a:t>
            </a:r>
            <a:r>
              <a:rPr lang="ru-RU" dirty="0" err="1" smtClean="0">
                <a:solidFill>
                  <a:schemeClr val="bg1"/>
                </a:solidFill>
              </a:rPr>
              <a:t>териитории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4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        Среднее значение.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9136" y="1844824"/>
            <a:ext cx="8286750" cy="4187825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700" b="1" i="1" u="sng" dirty="0" smtClean="0">
                <a:solidFill>
                  <a:schemeClr val="bg1"/>
                </a:solidFill>
              </a:rPr>
              <a:t>Средним арифметическим </a:t>
            </a:r>
            <a:r>
              <a:rPr lang="ru-RU" dirty="0" smtClean="0">
                <a:solidFill>
                  <a:schemeClr val="bg1"/>
                </a:solidFill>
              </a:rPr>
              <a:t>нескольких чисел называется число, равное отношению суммы этих чисел к их количеству.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 Другими словами, среднее арифметическое – это дробь, в числителе которой стоит сумма чисел, а в знаменателе – их количество.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AutoShape 2" descr="{\bar  {x}}={\frac  {1}{n}}\sum _{{i=1}}^{n}x_{i}={\frac  {1}{n}}(x_{1}+\cdots +x_{n})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{\bar  {x}}={\frac  {1}{n}}\sum _{{i=1}}^{n}x_{i}={\frac  {1}{n}}(x_{1}+\cdots +x_{n})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{\bar  {x}}={\frac  {1}{n}}\sum _{{i=1}}^{n}x_{i}={\frac  {1}{n}}(x_{1}+\cdots +x_{n})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{\bar  {x}}={\frac  {1}{n}}\sum _{{i=1}}^{n}x_{i}={\frac  {1}{n}}(x_{1}+\cdots +x_{n})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{\bar  {x}}={\frac  {1}{n}}\sum _{{i=1}}^{n}x_{i}={\frac  {1}{n}}(x_{1}+\cdots +x_{n})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6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7572375" cy="1336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0" dirty="0" smtClean="0">
                <a:solidFill>
                  <a:schemeClr val="bg1"/>
                </a:solidFill>
              </a:rPr>
              <a:t>Содержание </a:t>
            </a:r>
            <a:r>
              <a:rPr lang="ru-RU" sz="2400" b="0" dirty="0" err="1" smtClean="0">
                <a:solidFill>
                  <a:schemeClr val="bg1"/>
                </a:solidFill>
              </a:rPr>
              <a:t>алеврито</a:t>
            </a:r>
            <a:r>
              <a:rPr lang="ru-RU" sz="2400" b="0" dirty="0" smtClean="0">
                <a:solidFill>
                  <a:schemeClr val="bg1"/>
                </a:solidFill>
              </a:rPr>
              <a:t>-песчанистой фракции в глинах.</a:t>
            </a:r>
            <a:endParaRPr lang="ru-RU" sz="2400" b="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851842"/>
              </p:ext>
            </p:extLst>
          </p:nvPr>
        </p:nvGraphicFramePr>
        <p:xfrm>
          <a:off x="428624" y="2204864"/>
          <a:ext cx="8286752" cy="100811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63055"/>
                <a:gridCol w="936104"/>
                <a:gridCol w="1008112"/>
                <a:gridCol w="936104"/>
                <a:gridCol w="864096"/>
                <a:gridCol w="1008112"/>
                <a:gridCol w="936104"/>
                <a:gridCol w="1335065"/>
              </a:tblGrid>
              <a:tr h="3709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 обр.</a:t>
                      </a:r>
                      <a:endParaRPr lang="ru-RU" sz="14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1</a:t>
                      </a:r>
                      <a:endParaRPr lang="ru-RU" sz="1800" b="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2</a:t>
                      </a:r>
                      <a:endParaRPr lang="ru-RU" sz="1800" b="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3</a:t>
                      </a:r>
                      <a:endParaRPr lang="ru-RU" sz="1800" b="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4</a:t>
                      </a:r>
                      <a:endParaRPr lang="ru-RU" sz="1800" b="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5</a:t>
                      </a:r>
                      <a:endParaRPr lang="ru-RU" sz="1800" b="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6</a:t>
                      </a:r>
                      <a:endParaRPr lang="ru-RU" sz="1800" b="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7</a:t>
                      </a:r>
                      <a:endParaRPr lang="ru-RU" sz="1800" b="0" dirty="0"/>
                    </a:p>
                  </a:txBody>
                  <a:tcPr marL="91439" marR="91439" marT="45731" marB="45731"/>
                </a:tc>
              </a:tr>
              <a:tr h="637183">
                <a:tc>
                  <a:txBody>
                    <a:bodyPr/>
                    <a:lstStyle/>
                    <a:p>
                      <a:r>
                        <a:rPr lang="ru-RU" sz="1000" b="1" dirty="0" err="1" smtClean="0"/>
                        <a:t>Алеврито</a:t>
                      </a:r>
                      <a:r>
                        <a:rPr lang="ru-RU" sz="1000" b="1" dirty="0" smtClean="0"/>
                        <a:t>-песчанистая фракция (%)</a:t>
                      </a:r>
                      <a:endParaRPr lang="ru-RU" sz="1000" b="1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30,1</a:t>
                      </a:r>
                      <a:endParaRPr lang="ru-RU" sz="18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34,9</a:t>
                      </a:r>
                      <a:endParaRPr lang="ru-RU" sz="18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44,3</a:t>
                      </a:r>
                      <a:endParaRPr lang="ru-RU" sz="18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27,0</a:t>
                      </a:r>
                      <a:endParaRPr lang="ru-RU" sz="18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31,0</a:t>
                      </a:r>
                      <a:endParaRPr lang="ru-RU" sz="18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34,5</a:t>
                      </a:r>
                      <a:endParaRPr lang="ru-RU" sz="1800" dirty="0"/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47,0</a:t>
                      </a:r>
                      <a:endParaRPr lang="ru-RU" sz="1800" dirty="0"/>
                    </a:p>
                  </a:txBody>
                  <a:tcPr marL="91439" marR="91439" marT="45731" marB="45731"/>
                </a:tc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827584" y="3819422"/>
            <a:ext cx="7818065" cy="874364"/>
            <a:chOff x="827584" y="3819422"/>
            <a:chExt cx="7818065" cy="874364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827584" y="3819422"/>
              <a:ext cx="7818065" cy="621848"/>
              <a:chOff x="611560" y="4071938"/>
              <a:chExt cx="7818065" cy="621848"/>
            </a:xfrm>
          </p:grpSpPr>
          <p:sp>
            <p:nvSpPr>
              <p:cNvPr id="8224" name="TextBox 5"/>
              <p:cNvSpPr txBox="1">
                <a:spLocks noChangeArrowheads="1"/>
              </p:cNvSpPr>
              <p:nvPr/>
            </p:nvSpPr>
            <p:spPr bwMode="auto">
              <a:xfrm>
                <a:off x="714375" y="4071938"/>
                <a:ext cx="77152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dirty="0" smtClean="0">
                    <a:solidFill>
                      <a:schemeClr val="bg1"/>
                    </a:solidFill>
                    <a:latin typeface="Verdana" pitchFamily="34" charset="0"/>
                  </a:rPr>
                  <a:t>       (30,1+34,9+44,3+27,0+31,0+34,5+47,0)</a:t>
                </a:r>
              </a:p>
            </p:txBody>
          </p:sp>
          <p:sp>
            <p:nvSpPr>
              <p:cNvPr id="5" name="TextBox 5"/>
              <p:cNvSpPr txBox="1">
                <a:spLocks noChangeArrowheads="1"/>
              </p:cNvSpPr>
              <p:nvPr/>
            </p:nvSpPr>
            <p:spPr bwMode="auto">
              <a:xfrm>
                <a:off x="611560" y="4324454"/>
                <a:ext cx="77152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ru-RU" dirty="0" smtClean="0">
                    <a:solidFill>
                      <a:schemeClr val="bg1"/>
                    </a:solidFill>
                    <a:latin typeface="Verdana" pitchFamily="34" charset="0"/>
                  </a:rPr>
                  <a:t>         </a:t>
                </a:r>
                <a:r>
                  <a:rPr lang="ru-RU" altLang="ru-RU" dirty="0" smtClean="0">
                    <a:solidFill>
                      <a:schemeClr val="bg1"/>
                    </a:solidFill>
                    <a:latin typeface="Verdana" pitchFamily="34" charset="0"/>
                  </a:rPr>
                  <a:t>                                                               ≈ 35,5%.</a:t>
                </a:r>
              </a:p>
            </p:txBody>
          </p: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1403648" y="4509120"/>
                <a:ext cx="504056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4112421" y="432445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7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" r="91810" b="88904"/>
          <a:stretch/>
        </p:blipFill>
        <p:spPr bwMode="auto">
          <a:xfrm>
            <a:off x="2555776" y="5166379"/>
            <a:ext cx="4579994" cy="98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86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4345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МЕТОД СКОЛЬЗЯЩЕГО ОКНА </a:t>
            </a:r>
            <a:r>
              <a:rPr lang="ru-RU" sz="2400" b="1" dirty="0" smtClean="0">
                <a:solidFill>
                  <a:schemeClr val="bg1"/>
                </a:solidFill>
              </a:rPr>
              <a:t>-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локальное</a:t>
            </a:r>
            <a:r>
              <a:rPr lang="ru-RU" dirty="0">
                <a:solidFill>
                  <a:schemeClr val="bg1"/>
                </a:solidFill>
              </a:rPr>
              <a:t> усреднение показателя, позволяющее снять влияние </a:t>
            </a:r>
            <a:r>
              <a:rPr lang="ru-RU" dirty="0" smtClean="0">
                <a:solidFill>
                  <a:schemeClr val="bg1"/>
                </a:solidFill>
              </a:rPr>
              <a:t>случайных явлений с эмпирических кривых</a:t>
            </a:r>
            <a:r>
              <a:rPr lang="ru-RU" dirty="0">
                <a:solidFill>
                  <a:schemeClr val="bg1"/>
                </a:solidFill>
              </a:rPr>
              <a:t> и вскрыть закономерные </a:t>
            </a:r>
            <a:r>
              <a:rPr lang="ru-RU" dirty="0" smtClean="0">
                <a:solidFill>
                  <a:schemeClr val="bg1"/>
                </a:solidFill>
              </a:rPr>
              <a:t>пространственные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изменения изучаемого</a:t>
            </a:r>
            <a:r>
              <a:rPr lang="ru-RU" dirty="0">
                <a:solidFill>
                  <a:schemeClr val="bg1"/>
                </a:solidFill>
              </a:rPr>
              <a:t> признака. Наблюденные в ближайших точках (в пределах окна) </a:t>
            </a:r>
            <a:r>
              <a:rPr lang="ru-RU" dirty="0" smtClean="0">
                <a:solidFill>
                  <a:schemeClr val="bg1"/>
                </a:solidFill>
              </a:rPr>
              <a:t>данные суммируются</a:t>
            </a:r>
            <a:r>
              <a:rPr lang="ru-RU" dirty="0">
                <a:solidFill>
                  <a:schemeClr val="bg1"/>
                </a:solidFill>
              </a:rPr>
              <a:t> и </a:t>
            </a:r>
            <a:r>
              <a:rPr lang="ru-RU" dirty="0" smtClean="0">
                <a:solidFill>
                  <a:schemeClr val="bg1"/>
                </a:solidFill>
              </a:rPr>
              <a:t>делятся на число точек в окне; полученное значение присваивается средней точке</a:t>
            </a:r>
            <a:r>
              <a:rPr lang="ru-RU" dirty="0">
                <a:solidFill>
                  <a:schemeClr val="bg1"/>
                </a:solidFill>
              </a:rPr>
              <a:t>. Затем в </a:t>
            </a:r>
            <a:r>
              <a:rPr lang="ru-RU" dirty="0" smtClean="0">
                <a:solidFill>
                  <a:schemeClr val="bg1"/>
                </a:solidFill>
              </a:rPr>
              <a:t>заданном</a:t>
            </a:r>
            <a:r>
              <a:rPr lang="ru-RU" dirty="0">
                <a:solidFill>
                  <a:schemeClr val="bg1"/>
                </a:solidFill>
              </a:rPr>
              <a:t> направлении окно </a:t>
            </a:r>
            <a:r>
              <a:rPr lang="ru-RU" dirty="0" smtClean="0">
                <a:solidFill>
                  <a:schemeClr val="bg1"/>
                </a:solidFill>
              </a:rPr>
              <a:t>перемещается на 1 точку и операция повторяется</a:t>
            </a:r>
            <a:r>
              <a:rPr lang="ru-RU" dirty="0">
                <a:solidFill>
                  <a:schemeClr val="bg1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2732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5539518"/>
            <a:ext cx="60177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Слева – исходные графики параметров,</a:t>
            </a:r>
          </a:p>
          <a:p>
            <a:r>
              <a:rPr lang="ru-RU" dirty="0" smtClean="0"/>
              <a:t>справа – осредненные графики методом скользящего окна.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7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621985" cy="432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51907" cy="43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4830" y="4725144"/>
            <a:ext cx="8294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>
                <a:solidFill>
                  <a:schemeClr val="bg1"/>
                </a:solidFill>
              </a:rPr>
              <a:t>Слева – исходные </a:t>
            </a:r>
            <a:r>
              <a:rPr lang="ru-RU" dirty="0" smtClean="0">
                <a:solidFill>
                  <a:schemeClr val="bg1"/>
                </a:solidFill>
              </a:rPr>
              <a:t>карта аномального магнитного поля, справа </a:t>
            </a:r>
            <a:r>
              <a:rPr lang="ru-RU" dirty="0">
                <a:solidFill>
                  <a:schemeClr val="bg1"/>
                </a:solidFill>
              </a:rPr>
              <a:t>– </a:t>
            </a:r>
            <a:r>
              <a:rPr lang="ru-RU" dirty="0" smtClean="0">
                <a:solidFill>
                  <a:schemeClr val="bg1"/>
                </a:solidFill>
              </a:rPr>
              <a:t>осредненная </a:t>
            </a:r>
            <a:r>
              <a:rPr lang="ru-RU" dirty="0">
                <a:solidFill>
                  <a:schemeClr val="bg1"/>
                </a:solidFill>
              </a:rPr>
              <a:t>графики методом скользящего </a:t>
            </a:r>
            <a:r>
              <a:rPr lang="ru-RU" dirty="0" smtClean="0">
                <a:solidFill>
                  <a:schemeClr val="bg1"/>
                </a:solidFill>
              </a:rPr>
              <a:t>окна, перемещаемого с одинаковым шагом по территории площади.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2"/>
            <a:ext cx="7738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Взвешенное среднее арифметическое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6" t="50556" r="54464" b="25555"/>
          <a:stretch/>
        </p:blipFill>
        <p:spPr bwMode="auto">
          <a:xfrm>
            <a:off x="3347864" y="1340768"/>
            <a:ext cx="2880320" cy="136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1660" y="3501008"/>
            <a:ext cx="6552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solidFill>
                  <a:schemeClr val="bg1"/>
                </a:solidFill>
              </a:rPr>
              <a:t>Веса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l-GR" dirty="0">
                <a:solidFill>
                  <a:schemeClr val="bg1"/>
                </a:solidFill>
              </a:rPr>
              <a:t>ω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ru-RU" dirty="0" smtClean="0">
                <a:solidFill>
                  <a:schemeClr val="bg1"/>
                </a:solidFill>
              </a:rPr>
              <a:t>могут быть разными положительными числами от 0 до 1, но </a:t>
            </a: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умма весов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l-GR" dirty="0" smtClean="0">
                <a:solidFill>
                  <a:schemeClr val="bg1"/>
                </a:solidFill>
              </a:rPr>
              <a:t>ω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ru-RU" dirty="0" smtClean="0">
                <a:solidFill>
                  <a:schemeClr val="bg1"/>
                </a:solidFill>
              </a:rPr>
              <a:t>должна равняться 1. </a:t>
            </a:r>
          </a:p>
          <a:p>
            <a:pPr indent="457200" algn="just"/>
            <a:endParaRPr lang="ru-RU" dirty="0">
              <a:solidFill>
                <a:schemeClr val="bg1"/>
              </a:solidFill>
            </a:endParaRPr>
          </a:p>
          <a:p>
            <a:pPr indent="457200" algn="just"/>
            <a:r>
              <a:rPr lang="ru-RU" dirty="0" smtClean="0">
                <a:solidFill>
                  <a:schemeClr val="bg1"/>
                </a:solidFill>
              </a:rPr>
              <a:t>Среднее арифметическое является частным случаем </a:t>
            </a:r>
            <a:r>
              <a:rPr lang="ru-RU" dirty="0" smtClean="0">
                <a:solidFill>
                  <a:schemeClr val="bg1"/>
                </a:solidFill>
              </a:rPr>
              <a:t>средневзвешенного </a:t>
            </a:r>
            <a:r>
              <a:rPr lang="ru-RU" dirty="0" smtClean="0">
                <a:solidFill>
                  <a:schemeClr val="bg1"/>
                </a:solidFill>
              </a:rPr>
              <a:t>арифметического, при котором все веса равны между собой.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1340768"/>
            <a:ext cx="59046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400" dirty="0" smtClean="0"/>
              <a:t>Графики, учитывающие суммарный вклад трех рудных компонентов, построены по одному и тому же геохимическому профилю на территории месторождения, связанного с корой выветривания по серпентинитам. 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2780928"/>
            <a:ext cx="3168352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400" dirty="0" smtClean="0"/>
              <a:t>Синий график построен по среднеарифметическим значениям, а красный – по средневзвешенным, при расчете которых  </a:t>
            </a:r>
            <a:r>
              <a:rPr lang="en-US" sz="1400" dirty="0" smtClean="0"/>
              <a:t>Ni </a:t>
            </a:r>
            <a:r>
              <a:rPr lang="ru-RU" sz="1400" dirty="0" smtClean="0"/>
              <a:t>и </a:t>
            </a:r>
            <a:r>
              <a:rPr lang="en-US" sz="1400" dirty="0" smtClean="0"/>
              <a:t>Co </a:t>
            </a:r>
            <a:r>
              <a:rPr lang="ru-RU" sz="1400" dirty="0" smtClean="0"/>
              <a:t>придан больший вес.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138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955</Words>
  <Application>Microsoft Office PowerPoint</Application>
  <PresentationFormat>Экран (4:3)</PresentationFormat>
  <Paragraphs>188</Paragraphs>
  <Slides>20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        Среднее значение.</vt:lpstr>
      <vt:lpstr>Содержание алеврито-песчанистой фракции в глинах.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Медиана.</vt:lpstr>
      <vt:lpstr>Содержание алеврито-песчанистой фракции в глинах</vt:lpstr>
      <vt:lpstr>Презентация PowerPoint</vt:lpstr>
      <vt:lpstr>Презентация PowerPoint</vt:lpstr>
      <vt:lpstr>      Наибольшее (максимум) и наименьшее (минимум)                 значения. Размах.</vt:lpstr>
      <vt:lpstr>                Отклонения.</vt:lpstr>
      <vt:lpstr>Дисперсия.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1</cp:lastModifiedBy>
  <cp:revision>77</cp:revision>
  <dcterms:created xsi:type="dcterms:W3CDTF">2016-02-23T16:35:29Z</dcterms:created>
  <dcterms:modified xsi:type="dcterms:W3CDTF">2021-02-21T20:13:22Z</dcterms:modified>
</cp:coreProperties>
</file>