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86" r:id="rId3"/>
    <p:sldId id="281" r:id="rId4"/>
    <p:sldId id="282" r:id="rId5"/>
    <p:sldId id="262" r:id="rId6"/>
    <p:sldId id="299" r:id="rId7"/>
    <p:sldId id="263" r:id="rId8"/>
    <p:sldId id="329" r:id="rId9"/>
    <p:sldId id="330" r:id="rId10"/>
    <p:sldId id="267" r:id="rId11"/>
    <p:sldId id="325" r:id="rId12"/>
    <p:sldId id="306" r:id="rId13"/>
    <p:sldId id="331" r:id="rId14"/>
    <p:sldId id="269" r:id="rId15"/>
    <p:sldId id="307" r:id="rId16"/>
    <p:sldId id="310" r:id="rId17"/>
    <p:sldId id="326" r:id="rId18"/>
    <p:sldId id="308" r:id="rId19"/>
    <p:sldId id="334" r:id="rId20"/>
    <p:sldId id="309" r:id="rId21"/>
    <p:sldId id="327" r:id="rId22"/>
    <p:sldId id="335" r:id="rId23"/>
    <p:sldId id="336" r:id="rId24"/>
    <p:sldId id="337" r:id="rId25"/>
    <p:sldId id="324" r:id="rId26"/>
    <p:sldId id="273" r:id="rId27"/>
    <p:sldId id="274" r:id="rId28"/>
    <p:sldId id="328" r:id="rId29"/>
    <p:sldId id="276" r:id="rId30"/>
    <p:sldId id="315" r:id="rId31"/>
    <p:sldId id="33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5024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9BDC35-68C6-4031-8F57-4059725FA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6A25-5EBB-4F7E-980A-EDE428E21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B59E-7C38-4722-8A6F-DC0E029D1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7023-C8ED-43B2-BE72-B3E249A52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507E-2C20-407E-9EF9-100AF2FC3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7106-62B0-4C68-B35A-1CFC78104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A1F19-6037-4A62-9297-8D80D88AE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9AB464-5B8C-4D4F-9156-2FAACED9A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B46B-BE58-461C-B0F7-1913E816E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C8E9-00AD-4259-9B8C-B31BDC870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61D5-6D2A-43EE-9DF3-7490636BD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9962A7-702A-42A8-86DD-0E8A3FB11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&#1041;&#1102;&#1076;&#1078;&#1077;&#1090;.xls" TargetMode="External"/><Relationship Id="rId2" Type="http://schemas.openxmlformats.org/officeDocument/2006/relationships/hyperlink" Target="&#1057;&#1084;&#1077;&#1090;&#1072;.xls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78592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Технологии разработки проекта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357694"/>
            <a:ext cx="700092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/>
              <a:t>Медведева Наталья Викторовна</a:t>
            </a:r>
            <a:r>
              <a:rPr lang="ru-RU" sz="2400" dirty="0" smtClean="0"/>
              <a:t>, 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/>
              <a:t>доктор социологических наук, доцент,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/>
              <a:t>заведующая кафедрой менеджмента в образовании ИДПО СГУ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2. Анализ </a:t>
            </a:r>
            <a:r>
              <a:rPr lang="ru-RU" sz="4000" b="1" dirty="0"/>
              <a:t>заинтересованных сторон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Установить, кто является заинтересованными сторонами, помогут следующие вопросы: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Что вам (планирующим) нужно знать? Кто имеет соответствующие представления и опыт? 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Кем будут приниматься решения по проекту?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Кем будут производиться действия в соответствии с этими решениями?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Чья активная поддержка имеет существенное значение для успеха проекта?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Кто имеет право участия?</a:t>
            </a:r>
          </a:p>
          <a:p>
            <a:pPr>
              <a:lnSpc>
                <a:spcPct val="90000"/>
              </a:lnSpc>
            </a:pPr>
            <a:r>
              <a:rPr lang="ru-RU" sz="2400" i="1" dirty="0"/>
              <a:t>Для кого проект может представлять угрозу?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заинтересованных сторон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u="sng" dirty="0" smtClean="0"/>
              <a:t>прямые целевые группы </a:t>
            </a:r>
            <a:r>
              <a:rPr lang="ru-RU" dirty="0" smtClean="0"/>
              <a:t>- </a:t>
            </a:r>
            <a:r>
              <a:rPr lang="ru-RU" dirty="0" err="1" smtClean="0"/>
              <a:t>группы</a:t>
            </a:r>
            <a:r>
              <a:rPr lang="ru-RU" dirty="0" smtClean="0"/>
              <a:t> лиц (организации), которые напрямую заинтересованы в результатах проекта, получают от данного проекта выгоду, пользу; </a:t>
            </a:r>
          </a:p>
          <a:p>
            <a:pPr lvl="0"/>
            <a:r>
              <a:rPr lang="ru-RU" u="sng" dirty="0" smtClean="0"/>
              <a:t>косвенные целевые группы </a:t>
            </a:r>
            <a:r>
              <a:rPr lang="ru-RU" dirty="0" smtClean="0"/>
              <a:t>- </a:t>
            </a:r>
            <a:r>
              <a:rPr lang="ru-RU" dirty="0" err="1" smtClean="0"/>
              <a:t>группы</a:t>
            </a:r>
            <a:r>
              <a:rPr lang="ru-RU" dirty="0" smtClean="0"/>
              <a:t> лиц (организации), которые смогут использовать результаты проекта при некоторых условиях, через некоторый период времени;</a:t>
            </a:r>
          </a:p>
          <a:p>
            <a:pPr lvl="0"/>
            <a:r>
              <a:rPr lang="ru-RU" u="sng" dirty="0" smtClean="0"/>
              <a:t>участники проекта </a:t>
            </a:r>
            <a:r>
              <a:rPr lang="ru-RU" dirty="0" smtClean="0"/>
              <a:t> - те, кто непосредственно будет вовлечен в деятельность по проекту, они одновременно могут входить и в прямую целевую группу;</a:t>
            </a:r>
          </a:p>
          <a:p>
            <a:pPr lvl="0"/>
            <a:r>
              <a:rPr lang="ru-RU" u="sng" dirty="0" smtClean="0"/>
              <a:t>партнеры проекта  </a:t>
            </a:r>
            <a:r>
              <a:rPr lang="ru-RU" dirty="0" smtClean="0"/>
              <a:t>- те, кто может (и будет) помогать в реализации проекта, роли, их мнение…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10668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Итоги анализа заинтересованных сторон можно оформить в виде таблицы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785931"/>
          <a:ext cx="8786874" cy="4939921"/>
        </p:xfrm>
        <a:graphic>
          <a:graphicData uri="http://schemas.openxmlformats.org/drawingml/2006/table">
            <a:tbl>
              <a:tblPr/>
              <a:tblGrid>
                <a:gridCol w="1366443"/>
                <a:gridCol w="1989263"/>
                <a:gridCol w="1989263"/>
                <a:gridCol w="1892745"/>
                <a:gridCol w="1549160"/>
              </a:tblGrid>
              <a:tr h="507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Заинтересованные стороны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Их выгода от реализации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Выгода проекта </a:t>
                      </a: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их участия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Формы участия </a:t>
                      </a: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проекте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2989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Прямые целевые группы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1) Кураторы групп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1) Снижение учебной нагрузки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2) Освоение эффективных методов воспитательной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1) Получение достоверной информации о качестве воспитательной работы из «первых рук»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2)…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1) Участие в работе мастер-классов…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2)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...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Косвенные целевые группы</a:t>
                      </a: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Участники проекта</a:t>
                      </a: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Партнеры проекта</a:t>
                      </a: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i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83" marR="4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ru-RU" dirty="0" smtClean="0"/>
              <a:t>3. Проблемное поле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Обоснованные (подтвержденные какими-либо данными) доказательства существования проблемы, на решение которой нацелен проект. </a:t>
            </a:r>
          </a:p>
          <a:p>
            <a:r>
              <a:rPr lang="ru-RU" dirty="0" smtClean="0"/>
              <a:t>Анализ причин и возможных последствий данной проблемы</a:t>
            </a:r>
          </a:p>
          <a:p>
            <a:r>
              <a:rPr lang="ru-RU" dirty="0" smtClean="0"/>
              <a:t>Обоснование необходимости устранить эту проблему</a:t>
            </a:r>
          </a:p>
          <a:p>
            <a:r>
              <a:rPr lang="ru-RU" dirty="0" smtClean="0"/>
              <a:t>Дерево проблем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/>
              <a:t>   </a:t>
            </a:r>
            <a:r>
              <a:rPr lang="ru-RU" b="1" dirty="0" smtClean="0"/>
              <a:t>Проблема</a:t>
            </a:r>
            <a:r>
              <a:rPr lang="ru-RU" dirty="0" smtClean="0"/>
              <a:t> </a:t>
            </a:r>
            <a:r>
              <a:rPr lang="ru-RU" dirty="0"/>
              <a:t>–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2800" dirty="0"/>
              <a:t>разрыв между желаемыми и </a:t>
            </a:r>
            <a:r>
              <a:rPr lang="ru-RU" sz="2800" i="1" dirty="0"/>
              <a:t>требуемыми в будущем</a:t>
            </a:r>
            <a:r>
              <a:rPr lang="ru-RU" sz="2800" dirty="0"/>
              <a:t> результатами жизнедеятельности </a:t>
            </a:r>
            <a:r>
              <a:rPr lang="ru-RU" sz="2800" dirty="0" smtClean="0"/>
              <a:t>организации </a:t>
            </a:r>
            <a:r>
              <a:rPr lang="ru-RU" sz="2800" dirty="0"/>
              <a:t>и результатами, </a:t>
            </a:r>
            <a:r>
              <a:rPr lang="ru-RU" sz="2800" i="1" dirty="0"/>
              <a:t>имеющими</a:t>
            </a:r>
            <a:r>
              <a:rPr lang="ru-RU" sz="2800" dirty="0"/>
              <a:t> место в </a:t>
            </a:r>
            <a:r>
              <a:rPr lang="ru-RU" sz="2800" i="1" dirty="0"/>
              <a:t>настоящий момент</a:t>
            </a:r>
            <a:r>
              <a:rPr lang="ru-RU" sz="2800" dirty="0"/>
              <a:t>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01700"/>
          </a:xfrm>
        </p:spPr>
        <p:txBody>
          <a:bodyPr/>
          <a:lstStyle/>
          <a:p>
            <a:r>
              <a:rPr lang="ru-RU" sz="2500" b="1" dirty="0">
                <a:solidFill>
                  <a:schemeClr val="accent6">
                    <a:lumMod val="75000"/>
                  </a:schemeClr>
                </a:solidFill>
              </a:rPr>
              <a:t>Методика построения древа проблем:</a:t>
            </a:r>
            <a:endParaRPr lang="ru-RU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365234"/>
            <a:ext cx="6572296" cy="549276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dirty="0"/>
              <a:t>На основе проведенного анализа составляется список значимых проблем, выбирается ключевая проблема(-</a:t>
            </a:r>
            <a:r>
              <a:rPr lang="ru-RU" sz="1700" dirty="0" err="1"/>
              <a:t>ы</a:t>
            </a:r>
            <a:r>
              <a:rPr lang="ru-RU" sz="1700" dirty="0"/>
              <a:t>), решение которой будет основной задачей на планируемый период.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Выбранная центральная проблема будет являться исходным пунктом построения древа, ее располагают в центре листа.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Оставшиеся проблемы из списка располагают в древе следующим образом: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ь"/>
            </a:pPr>
            <a:r>
              <a:rPr lang="ru-RU" sz="1500" dirty="0"/>
              <a:t>если анализируемая проблема является причиной для центральной, ее помещают на уровень ниже,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ь"/>
            </a:pPr>
            <a:r>
              <a:rPr lang="ru-RU" sz="1500" dirty="0"/>
              <a:t>если – следствием – то на уровень выше,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ь"/>
            </a:pPr>
            <a:r>
              <a:rPr lang="ru-RU" sz="1500" dirty="0"/>
              <a:t>если анализируемая проблема не имеет связей с центральной – ее не включают в древо,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ь"/>
            </a:pPr>
            <a:r>
              <a:rPr lang="ru-RU" sz="1500" dirty="0"/>
              <a:t>если же анализируемая проблема не связана причинно-следственными отношениями с центральной, но имеет те же причины и следствия, то ее располагают на одном уровне с центральной проблемой. 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Необходимо продолжить анализ причин и следствий для всех проблем, расположенных на одном уровне с центральной, т.к. многие причины и следствия проблем могло не быть в </a:t>
            </a:r>
            <a:r>
              <a:rPr lang="ru-RU" sz="1700" dirty="0" smtClean="0"/>
              <a:t>списке</a:t>
            </a:r>
          </a:p>
          <a:p>
            <a:pPr>
              <a:lnSpc>
                <a:spcPct val="80000"/>
              </a:lnSpc>
            </a:pPr>
            <a:endParaRPr lang="ru-RU" sz="17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15140" y="2000240"/>
            <a:ext cx="2428860" cy="3168650"/>
            <a:chOff x="1341" y="1804"/>
            <a:chExt cx="9540" cy="46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81" y="1804"/>
              <a:ext cx="396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21" y="2704"/>
              <a:ext cx="288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741" y="2704"/>
              <a:ext cx="342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1" y="3964"/>
              <a:ext cx="216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041" y="3964"/>
              <a:ext cx="198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61" y="3964"/>
              <a:ext cx="252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521" y="5044"/>
              <a:ext cx="144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681" y="5044"/>
              <a:ext cx="144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661" y="5044"/>
              <a:ext cx="162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821" y="5044"/>
              <a:ext cx="144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9621" y="5044"/>
              <a:ext cx="126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561" y="6124"/>
              <a:ext cx="144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8541" y="6124"/>
              <a:ext cx="1440" cy="3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5121" y="2164"/>
              <a:ext cx="1080" cy="5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6201" y="2164"/>
              <a:ext cx="900" cy="5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2781" y="3064"/>
              <a:ext cx="1080" cy="9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3861" y="3064"/>
              <a:ext cx="1080" cy="9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8541" y="3064"/>
              <a:ext cx="0" cy="9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241" y="4324"/>
              <a:ext cx="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581" y="4324"/>
              <a:ext cx="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6741" y="4324"/>
              <a:ext cx="180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8541" y="4324"/>
              <a:ext cx="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8541" y="4324"/>
              <a:ext cx="162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7281" y="5404"/>
              <a:ext cx="126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8541" y="5404"/>
              <a:ext cx="90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741" y="5404"/>
              <a:ext cx="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ages.myshared.ru/4/33896/slide_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726243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ru-RU" b="1" dirty="0" smtClean="0"/>
              <a:t>4. 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В проекте различают:</a:t>
            </a:r>
          </a:p>
          <a:p>
            <a:pPr lvl="0"/>
            <a:r>
              <a:rPr lang="ru-RU" u="sng" dirty="0" smtClean="0"/>
              <a:t>общая цель </a:t>
            </a:r>
            <a:r>
              <a:rPr lang="ru-RU" dirty="0" smtClean="0"/>
              <a:t>(целевые устремления, отражающие новые качества и достижения, интересующие прямые и косвенные целевые группы); </a:t>
            </a:r>
          </a:p>
          <a:p>
            <a:pPr lvl="0"/>
            <a:r>
              <a:rPr lang="ru-RU" u="sng" dirty="0" smtClean="0"/>
              <a:t>конкретные цели </a:t>
            </a:r>
            <a:r>
              <a:rPr lang="ru-RU" dirty="0" smtClean="0"/>
              <a:t>(конкретизация содержания общей цели, проясняющее ваше понимание новых качеств: 2-5 пунктов</a:t>
            </a:r>
            <a:r>
              <a:rPr lang="ru-RU" dirty="0" smtClean="0"/>
              <a:t>); </a:t>
            </a:r>
            <a:r>
              <a:rPr lang="ru-RU" dirty="0" smtClean="0">
                <a:solidFill>
                  <a:srgbClr val="00B050"/>
                </a:solidFill>
              </a:rPr>
              <a:t>иногда их называют </a:t>
            </a:r>
            <a:r>
              <a:rPr lang="ru-RU" b="1" dirty="0" smtClean="0">
                <a:solidFill>
                  <a:srgbClr val="00B050"/>
                </a:solidFill>
              </a:rPr>
              <a:t>задачами</a:t>
            </a:r>
            <a:r>
              <a:rPr lang="ru-RU" dirty="0" smtClean="0">
                <a:solidFill>
                  <a:srgbClr val="00B050"/>
                </a:solidFill>
              </a:rPr>
              <a:t> проекта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r>
              <a:rPr lang="ru-RU" u="sng" dirty="0" smtClean="0"/>
              <a:t>результаты</a:t>
            </a:r>
            <a:r>
              <a:rPr lang="ru-RU" dirty="0" smtClean="0"/>
              <a:t> (описание всех новых качеств, значимых изменений, которые вы предполагаете получить по итогам проекта).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sz="3400" dirty="0">
                <a:solidFill>
                  <a:schemeClr val="accent6">
                    <a:lumMod val="75000"/>
                  </a:schemeClr>
                </a:solidFill>
              </a:rPr>
              <a:t>Древо проблем и древо целей: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28802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100" dirty="0"/>
              <a:t>Древо проблем зеркально отображается в древо целей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642910" y="2857496"/>
            <a:ext cx="8215369" cy="3286379"/>
            <a:chOff x="642910" y="2857496"/>
            <a:chExt cx="8215369" cy="3286379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642910" y="2928934"/>
              <a:ext cx="3816350" cy="3168650"/>
              <a:chOff x="1341" y="1804"/>
              <a:chExt cx="9540" cy="4680"/>
            </a:xfrm>
          </p:grpSpPr>
          <p:sp>
            <p:nvSpPr>
              <p:cNvPr id="112645" name="Rectangle 5"/>
              <p:cNvSpPr>
                <a:spLocks noChangeArrowheads="1"/>
              </p:cNvSpPr>
              <p:nvPr/>
            </p:nvSpPr>
            <p:spPr bwMode="auto">
              <a:xfrm>
                <a:off x="4581" y="1804"/>
                <a:ext cx="396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Rectangle 6"/>
              <p:cNvSpPr>
                <a:spLocks noChangeArrowheads="1"/>
              </p:cNvSpPr>
              <p:nvPr/>
            </p:nvSpPr>
            <p:spPr bwMode="auto">
              <a:xfrm>
                <a:off x="2421" y="2704"/>
                <a:ext cx="288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Rectangle 7"/>
              <p:cNvSpPr>
                <a:spLocks noChangeArrowheads="1"/>
              </p:cNvSpPr>
              <p:nvPr/>
            </p:nvSpPr>
            <p:spPr bwMode="auto">
              <a:xfrm>
                <a:off x="6741" y="2704"/>
                <a:ext cx="342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Rectangle 8"/>
              <p:cNvSpPr>
                <a:spLocks noChangeArrowheads="1"/>
              </p:cNvSpPr>
              <p:nvPr/>
            </p:nvSpPr>
            <p:spPr bwMode="auto">
              <a:xfrm>
                <a:off x="1341" y="3964"/>
                <a:ext cx="216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9" name="Rectangle 9"/>
              <p:cNvSpPr>
                <a:spLocks noChangeArrowheads="1"/>
              </p:cNvSpPr>
              <p:nvPr/>
            </p:nvSpPr>
            <p:spPr bwMode="auto">
              <a:xfrm>
                <a:off x="4041" y="3964"/>
                <a:ext cx="198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0" name="Rectangle 10"/>
              <p:cNvSpPr>
                <a:spLocks noChangeArrowheads="1"/>
              </p:cNvSpPr>
              <p:nvPr/>
            </p:nvSpPr>
            <p:spPr bwMode="auto">
              <a:xfrm>
                <a:off x="7461" y="3964"/>
                <a:ext cx="252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1" name="Rectangle 11"/>
              <p:cNvSpPr>
                <a:spLocks noChangeArrowheads="1"/>
              </p:cNvSpPr>
              <p:nvPr/>
            </p:nvSpPr>
            <p:spPr bwMode="auto">
              <a:xfrm>
                <a:off x="1521" y="5044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2" name="Rectangle 12"/>
              <p:cNvSpPr>
                <a:spLocks noChangeArrowheads="1"/>
              </p:cNvSpPr>
              <p:nvPr/>
            </p:nvSpPr>
            <p:spPr bwMode="auto">
              <a:xfrm>
                <a:off x="3681" y="5044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3" name="Rectangle 13"/>
              <p:cNvSpPr>
                <a:spLocks noChangeArrowheads="1"/>
              </p:cNvSpPr>
              <p:nvPr/>
            </p:nvSpPr>
            <p:spPr bwMode="auto">
              <a:xfrm>
                <a:off x="5661" y="5044"/>
                <a:ext cx="162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4" name="Rectangle 14"/>
              <p:cNvSpPr>
                <a:spLocks noChangeArrowheads="1"/>
              </p:cNvSpPr>
              <p:nvPr/>
            </p:nvSpPr>
            <p:spPr bwMode="auto">
              <a:xfrm>
                <a:off x="7821" y="5044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5" name="Rectangle 15"/>
              <p:cNvSpPr>
                <a:spLocks noChangeArrowheads="1"/>
              </p:cNvSpPr>
              <p:nvPr/>
            </p:nvSpPr>
            <p:spPr bwMode="auto">
              <a:xfrm>
                <a:off x="9621" y="5044"/>
                <a:ext cx="126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6" name="Rectangle 16"/>
              <p:cNvSpPr>
                <a:spLocks noChangeArrowheads="1"/>
              </p:cNvSpPr>
              <p:nvPr/>
            </p:nvSpPr>
            <p:spPr bwMode="auto">
              <a:xfrm>
                <a:off x="6561" y="6124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7" name="Rectangle 17"/>
              <p:cNvSpPr>
                <a:spLocks noChangeArrowheads="1"/>
              </p:cNvSpPr>
              <p:nvPr/>
            </p:nvSpPr>
            <p:spPr bwMode="auto">
              <a:xfrm>
                <a:off x="8541" y="6124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8" name="Line 18"/>
              <p:cNvSpPr>
                <a:spLocks noChangeShapeType="1"/>
              </p:cNvSpPr>
              <p:nvPr/>
            </p:nvSpPr>
            <p:spPr bwMode="auto">
              <a:xfrm flipH="1">
                <a:off x="5121" y="2164"/>
                <a:ext cx="1080" cy="54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9" name="Line 19"/>
              <p:cNvSpPr>
                <a:spLocks noChangeShapeType="1"/>
              </p:cNvSpPr>
              <p:nvPr/>
            </p:nvSpPr>
            <p:spPr bwMode="auto">
              <a:xfrm>
                <a:off x="6201" y="2164"/>
                <a:ext cx="900" cy="54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0" name="Line 20"/>
              <p:cNvSpPr>
                <a:spLocks noChangeShapeType="1"/>
              </p:cNvSpPr>
              <p:nvPr/>
            </p:nvSpPr>
            <p:spPr bwMode="auto">
              <a:xfrm flipH="1">
                <a:off x="2781" y="3064"/>
                <a:ext cx="108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1" name="Line 21"/>
              <p:cNvSpPr>
                <a:spLocks noChangeShapeType="1"/>
              </p:cNvSpPr>
              <p:nvPr/>
            </p:nvSpPr>
            <p:spPr bwMode="auto">
              <a:xfrm>
                <a:off x="3861" y="3064"/>
                <a:ext cx="108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2" name="Line 22"/>
              <p:cNvSpPr>
                <a:spLocks noChangeShapeType="1"/>
              </p:cNvSpPr>
              <p:nvPr/>
            </p:nvSpPr>
            <p:spPr bwMode="auto">
              <a:xfrm>
                <a:off x="8541" y="3064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3" name="Line 23"/>
              <p:cNvSpPr>
                <a:spLocks noChangeShapeType="1"/>
              </p:cNvSpPr>
              <p:nvPr/>
            </p:nvSpPr>
            <p:spPr bwMode="auto">
              <a:xfrm>
                <a:off x="224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4" name="Line 24"/>
              <p:cNvSpPr>
                <a:spLocks noChangeShapeType="1"/>
              </p:cNvSpPr>
              <p:nvPr/>
            </p:nvSpPr>
            <p:spPr bwMode="auto">
              <a:xfrm>
                <a:off x="458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5" name="Line 25"/>
              <p:cNvSpPr>
                <a:spLocks noChangeShapeType="1"/>
              </p:cNvSpPr>
              <p:nvPr/>
            </p:nvSpPr>
            <p:spPr bwMode="auto">
              <a:xfrm flipH="1">
                <a:off x="6741" y="4324"/>
                <a:ext cx="180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6" name="Line 26"/>
              <p:cNvSpPr>
                <a:spLocks noChangeShapeType="1"/>
              </p:cNvSpPr>
              <p:nvPr/>
            </p:nvSpPr>
            <p:spPr bwMode="auto">
              <a:xfrm>
                <a:off x="854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7" name="Line 27"/>
              <p:cNvSpPr>
                <a:spLocks noChangeShapeType="1"/>
              </p:cNvSpPr>
              <p:nvPr/>
            </p:nvSpPr>
            <p:spPr bwMode="auto">
              <a:xfrm>
                <a:off x="8541" y="4324"/>
                <a:ext cx="162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8" name="Line 28"/>
              <p:cNvSpPr>
                <a:spLocks noChangeShapeType="1"/>
              </p:cNvSpPr>
              <p:nvPr/>
            </p:nvSpPr>
            <p:spPr bwMode="auto">
              <a:xfrm flipH="1">
                <a:off x="7281" y="5404"/>
                <a:ext cx="126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9" name="Line 29"/>
              <p:cNvSpPr>
                <a:spLocks noChangeShapeType="1"/>
              </p:cNvSpPr>
              <p:nvPr/>
            </p:nvSpPr>
            <p:spPr bwMode="auto">
              <a:xfrm>
                <a:off x="8541" y="5404"/>
                <a:ext cx="90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0" name="Line 30"/>
              <p:cNvSpPr>
                <a:spLocks noChangeShapeType="1"/>
              </p:cNvSpPr>
              <p:nvPr/>
            </p:nvSpPr>
            <p:spPr bwMode="auto">
              <a:xfrm>
                <a:off x="6741" y="540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786314" y="2857496"/>
              <a:ext cx="3816350" cy="3168650"/>
              <a:chOff x="1341" y="1804"/>
              <a:chExt cx="9540" cy="4680"/>
            </a:xfrm>
          </p:grpSpPr>
          <p:sp>
            <p:nvSpPr>
              <p:cNvPr id="112672" name="Rectangle 32"/>
              <p:cNvSpPr>
                <a:spLocks noChangeArrowheads="1"/>
              </p:cNvSpPr>
              <p:nvPr/>
            </p:nvSpPr>
            <p:spPr bwMode="auto">
              <a:xfrm>
                <a:off x="4581" y="1804"/>
                <a:ext cx="396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3" name="Rectangle 33"/>
              <p:cNvSpPr>
                <a:spLocks noChangeArrowheads="1"/>
              </p:cNvSpPr>
              <p:nvPr/>
            </p:nvSpPr>
            <p:spPr bwMode="auto">
              <a:xfrm>
                <a:off x="2421" y="2704"/>
                <a:ext cx="288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4" name="Rectangle 34"/>
              <p:cNvSpPr>
                <a:spLocks noChangeArrowheads="1"/>
              </p:cNvSpPr>
              <p:nvPr/>
            </p:nvSpPr>
            <p:spPr bwMode="auto">
              <a:xfrm>
                <a:off x="6741" y="2704"/>
                <a:ext cx="342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5" name="Rectangle 35"/>
              <p:cNvSpPr>
                <a:spLocks noChangeArrowheads="1"/>
              </p:cNvSpPr>
              <p:nvPr/>
            </p:nvSpPr>
            <p:spPr bwMode="auto">
              <a:xfrm>
                <a:off x="1341" y="3964"/>
                <a:ext cx="216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6" name="Rectangle 36"/>
              <p:cNvSpPr>
                <a:spLocks noChangeArrowheads="1"/>
              </p:cNvSpPr>
              <p:nvPr/>
            </p:nvSpPr>
            <p:spPr bwMode="auto">
              <a:xfrm>
                <a:off x="4041" y="3964"/>
                <a:ext cx="198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7" name="Rectangle 37"/>
              <p:cNvSpPr>
                <a:spLocks noChangeArrowheads="1"/>
              </p:cNvSpPr>
              <p:nvPr/>
            </p:nvSpPr>
            <p:spPr bwMode="auto">
              <a:xfrm>
                <a:off x="7461" y="3964"/>
                <a:ext cx="252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8" name="Rectangle 38"/>
              <p:cNvSpPr>
                <a:spLocks noChangeArrowheads="1"/>
              </p:cNvSpPr>
              <p:nvPr/>
            </p:nvSpPr>
            <p:spPr bwMode="auto">
              <a:xfrm>
                <a:off x="1521" y="5044"/>
                <a:ext cx="144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9" name="Rectangle 39"/>
              <p:cNvSpPr>
                <a:spLocks noChangeArrowheads="1"/>
              </p:cNvSpPr>
              <p:nvPr/>
            </p:nvSpPr>
            <p:spPr bwMode="auto">
              <a:xfrm>
                <a:off x="3681" y="5044"/>
                <a:ext cx="144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0" name="Rectangle 40"/>
              <p:cNvSpPr>
                <a:spLocks noChangeArrowheads="1"/>
              </p:cNvSpPr>
              <p:nvPr/>
            </p:nvSpPr>
            <p:spPr bwMode="auto">
              <a:xfrm>
                <a:off x="5661" y="5044"/>
                <a:ext cx="162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1" name="Rectangle 41"/>
              <p:cNvSpPr>
                <a:spLocks noChangeArrowheads="1"/>
              </p:cNvSpPr>
              <p:nvPr/>
            </p:nvSpPr>
            <p:spPr bwMode="auto">
              <a:xfrm>
                <a:off x="7821" y="5044"/>
                <a:ext cx="144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2" name="Rectangle 42"/>
              <p:cNvSpPr>
                <a:spLocks noChangeArrowheads="1"/>
              </p:cNvSpPr>
              <p:nvPr/>
            </p:nvSpPr>
            <p:spPr bwMode="auto">
              <a:xfrm>
                <a:off x="9621" y="5044"/>
                <a:ext cx="126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3" name="Rectangle 43"/>
              <p:cNvSpPr>
                <a:spLocks noChangeArrowheads="1"/>
              </p:cNvSpPr>
              <p:nvPr/>
            </p:nvSpPr>
            <p:spPr bwMode="auto">
              <a:xfrm>
                <a:off x="6561" y="6124"/>
                <a:ext cx="144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4" name="Rectangle 44"/>
              <p:cNvSpPr>
                <a:spLocks noChangeArrowheads="1"/>
              </p:cNvSpPr>
              <p:nvPr/>
            </p:nvSpPr>
            <p:spPr bwMode="auto">
              <a:xfrm>
                <a:off x="8541" y="6124"/>
                <a:ext cx="1440" cy="360"/>
              </a:xfrm>
              <a:prstGeom prst="rect">
                <a:avLst/>
              </a:prstGeom>
              <a:solidFill>
                <a:srgbClr val="FF99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5" name="Line 45"/>
              <p:cNvSpPr>
                <a:spLocks noChangeShapeType="1"/>
              </p:cNvSpPr>
              <p:nvPr/>
            </p:nvSpPr>
            <p:spPr bwMode="auto">
              <a:xfrm flipH="1">
                <a:off x="5121" y="2164"/>
                <a:ext cx="1080" cy="54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6" name="Line 46"/>
              <p:cNvSpPr>
                <a:spLocks noChangeShapeType="1"/>
              </p:cNvSpPr>
              <p:nvPr/>
            </p:nvSpPr>
            <p:spPr bwMode="auto">
              <a:xfrm>
                <a:off x="6201" y="2164"/>
                <a:ext cx="900" cy="54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7" name="Line 47"/>
              <p:cNvSpPr>
                <a:spLocks noChangeShapeType="1"/>
              </p:cNvSpPr>
              <p:nvPr/>
            </p:nvSpPr>
            <p:spPr bwMode="auto">
              <a:xfrm flipH="1">
                <a:off x="2781" y="3064"/>
                <a:ext cx="108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8" name="Line 48"/>
              <p:cNvSpPr>
                <a:spLocks noChangeShapeType="1"/>
              </p:cNvSpPr>
              <p:nvPr/>
            </p:nvSpPr>
            <p:spPr bwMode="auto">
              <a:xfrm>
                <a:off x="3861" y="3064"/>
                <a:ext cx="108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9" name="Line 49"/>
              <p:cNvSpPr>
                <a:spLocks noChangeShapeType="1"/>
              </p:cNvSpPr>
              <p:nvPr/>
            </p:nvSpPr>
            <p:spPr bwMode="auto">
              <a:xfrm>
                <a:off x="8541" y="3064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0" name="Line 50"/>
              <p:cNvSpPr>
                <a:spLocks noChangeShapeType="1"/>
              </p:cNvSpPr>
              <p:nvPr/>
            </p:nvSpPr>
            <p:spPr bwMode="auto">
              <a:xfrm>
                <a:off x="224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1" name="Line 51"/>
              <p:cNvSpPr>
                <a:spLocks noChangeShapeType="1"/>
              </p:cNvSpPr>
              <p:nvPr/>
            </p:nvSpPr>
            <p:spPr bwMode="auto">
              <a:xfrm>
                <a:off x="458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2" name="Line 52"/>
              <p:cNvSpPr>
                <a:spLocks noChangeShapeType="1"/>
              </p:cNvSpPr>
              <p:nvPr/>
            </p:nvSpPr>
            <p:spPr bwMode="auto">
              <a:xfrm flipH="1">
                <a:off x="6741" y="4324"/>
                <a:ext cx="180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3" name="Line 53"/>
              <p:cNvSpPr>
                <a:spLocks noChangeShapeType="1"/>
              </p:cNvSpPr>
              <p:nvPr/>
            </p:nvSpPr>
            <p:spPr bwMode="auto">
              <a:xfrm>
                <a:off x="8541" y="432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4" name="Line 54"/>
              <p:cNvSpPr>
                <a:spLocks noChangeShapeType="1"/>
              </p:cNvSpPr>
              <p:nvPr/>
            </p:nvSpPr>
            <p:spPr bwMode="auto">
              <a:xfrm>
                <a:off x="8541" y="4324"/>
                <a:ext cx="162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5" name="Line 55"/>
              <p:cNvSpPr>
                <a:spLocks noChangeShapeType="1"/>
              </p:cNvSpPr>
              <p:nvPr/>
            </p:nvSpPr>
            <p:spPr bwMode="auto">
              <a:xfrm flipH="1">
                <a:off x="7281" y="5404"/>
                <a:ext cx="126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6" name="Line 56"/>
              <p:cNvSpPr>
                <a:spLocks noChangeShapeType="1"/>
              </p:cNvSpPr>
              <p:nvPr/>
            </p:nvSpPr>
            <p:spPr bwMode="auto">
              <a:xfrm>
                <a:off x="8541" y="5404"/>
                <a:ext cx="90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7" name="Line 57"/>
              <p:cNvSpPr>
                <a:spLocks noChangeShapeType="1"/>
              </p:cNvSpPr>
              <p:nvPr/>
            </p:nvSpPr>
            <p:spPr bwMode="auto">
              <a:xfrm>
                <a:off x="6741" y="5404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98" name="Line 58"/>
            <p:cNvSpPr>
              <a:spLocks noChangeShapeType="1"/>
            </p:cNvSpPr>
            <p:nvPr/>
          </p:nvSpPr>
          <p:spPr bwMode="auto">
            <a:xfrm>
              <a:off x="6858016" y="3286124"/>
              <a:ext cx="194468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99" name="Line 59"/>
            <p:cNvSpPr>
              <a:spLocks noChangeShapeType="1"/>
            </p:cNvSpPr>
            <p:nvPr/>
          </p:nvSpPr>
          <p:spPr bwMode="auto">
            <a:xfrm>
              <a:off x="6858016" y="3286124"/>
              <a:ext cx="0" cy="144145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0" name="Line 60"/>
            <p:cNvSpPr>
              <a:spLocks noChangeShapeType="1"/>
            </p:cNvSpPr>
            <p:nvPr/>
          </p:nvSpPr>
          <p:spPr bwMode="auto">
            <a:xfrm flipH="1">
              <a:off x="6429388" y="4714884"/>
              <a:ext cx="358775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1" name="Line 61"/>
            <p:cNvSpPr>
              <a:spLocks noChangeShapeType="1"/>
            </p:cNvSpPr>
            <p:nvPr/>
          </p:nvSpPr>
          <p:spPr bwMode="auto">
            <a:xfrm rot="120000">
              <a:off x="6425641" y="4714818"/>
              <a:ext cx="45719" cy="142905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2" name="Line 62"/>
            <p:cNvSpPr>
              <a:spLocks noChangeShapeType="1"/>
            </p:cNvSpPr>
            <p:nvPr/>
          </p:nvSpPr>
          <p:spPr bwMode="auto">
            <a:xfrm>
              <a:off x="6372226" y="6092825"/>
              <a:ext cx="2447925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3" name="Line 63"/>
            <p:cNvSpPr>
              <a:spLocks noChangeShapeType="1"/>
            </p:cNvSpPr>
            <p:nvPr/>
          </p:nvSpPr>
          <p:spPr bwMode="auto">
            <a:xfrm rot="60000">
              <a:off x="8792843" y="3286124"/>
              <a:ext cx="65436" cy="271464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4" name="AutoShape 64"/>
            <p:cNvSpPr>
              <a:spLocks noChangeArrowheads="1"/>
            </p:cNvSpPr>
            <p:nvPr/>
          </p:nvSpPr>
          <p:spPr bwMode="auto">
            <a:xfrm>
              <a:off x="7500958" y="3500438"/>
              <a:ext cx="215900" cy="2159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Стратегия и тактика достижения 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ru-RU" dirty="0" smtClean="0"/>
              <a:t>Этапы достижения цели (вехи) или направления работ по проекту</a:t>
            </a:r>
          </a:p>
          <a:p>
            <a:pPr marL="624078" indent="-514350">
              <a:buFont typeface="+mj-lt"/>
              <a:buAutoNum type="alphaUcPeriod"/>
            </a:pPr>
            <a:r>
              <a:rPr lang="ru-RU" dirty="0" smtClean="0"/>
              <a:t>Перечень мероприятий и механизм управления реализацией проекта</a:t>
            </a:r>
          </a:p>
          <a:p>
            <a:pPr marL="624078" indent="-514350">
              <a:buFont typeface="+mj-lt"/>
              <a:buAutoNum type="alphaUcPeriod"/>
            </a:pPr>
            <a:r>
              <a:rPr lang="ru-RU" dirty="0" smtClean="0"/>
              <a:t>Распределение зон ответственности</a:t>
            </a:r>
          </a:p>
          <a:p>
            <a:pPr marL="624078" indent="-514350">
              <a:buFont typeface="+mj-lt"/>
              <a:buAutoNum type="alphaUcPeriod"/>
            </a:pPr>
            <a:r>
              <a:rPr lang="ru-RU" dirty="0" smtClean="0"/>
              <a:t>Последовательность действий</a:t>
            </a:r>
          </a:p>
          <a:p>
            <a:pPr marL="624078" indent="-514350">
              <a:buFont typeface="+mj-lt"/>
              <a:buAutoNum type="alphaUcPeriod"/>
            </a:pPr>
            <a:r>
              <a:rPr lang="ru-RU" dirty="0" err="1" smtClean="0"/>
              <a:t>Временно</a:t>
            </a:r>
            <a:r>
              <a:rPr lang="ru-RU" dirty="0" err="1" smtClean="0">
                <a:latin typeface="Lucida Sans Unicode"/>
                <a:cs typeface="Lucida Sans Unicode"/>
              </a:rPr>
              <a:t>́</a:t>
            </a:r>
            <a:r>
              <a:rPr lang="ru-RU" dirty="0" err="1" smtClean="0"/>
              <a:t>й</a:t>
            </a:r>
            <a:r>
              <a:rPr lang="ru-RU" dirty="0" smtClean="0"/>
              <a:t> график действий по проекту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Часть 1. Понятие и характеристики 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5024"/>
                </a:solidFill>
              </a:rPr>
              <a:t>	"Любую техническую проблему можно преодолеть, имея достаточно времени и денег»</a:t>
            </a:r>
            <a:r>
              <a:rPr lang="ru-RU" dirty="0" smtClean="0">
                <a:solidFill>
                  <a:srgbClr val="005024"/>
                </a:solidFill>
              </a:rPr>
              <a:t> </a:t>
            </a:r>
          </a:p>
          <a:p>
            <a:pPr algn="r">
              <a:buNone/>
            </a:pPr>
            <a:r>
              <a:rPr lang="ru-RU" dirty="0" smtClean="0"/>
              <a:t>Закон </a:t>
            </a:r>
            <a:r>
              <a:rPr lang="ru-RU" dirty="0" err="1" smtClean="0"/>
              <a:t>Лермана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rgbClr val="005024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"</a:t>
            </a:r>
            <a:r>
              <a:rPr lang="ru-RU" b="1" i="1" dirty="0" smtClean="0">
                <a:solidFill>
                  <a:srgbClr val="FF0000"/>
                </a:solidFill>
              </a:rPr>
              <a:t>Вам никогда не будет хватать либо времени, либо денег". </a:t>
            </a:r>
          </a:p>
          <a:p>
            <a:pPr algn="r">
              <a:buNone/>
            </a:pPr>
            <a:r>
              <a:rPr lang="ru-RU" dirty="0" smtClean="0"/>
              <a:t>Следствие </a:t>
            </a:r>
            <a:r>
              <a:rPr lang="ru-RU" dirty="0" err="1" smtClean="0"/>
              <a:t>Лермана</a:t>
            </a:r>
            <a:r>
              <a:rPr lang="ru-RU" dirty="0" smtClean="0"/>
              <a:t> </a:t>
            </a:r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Именно для преодоления сформулированной в следствии </a:t>
            </a:r>
            <a:r>
              <a:rPr lang="ru-RU" dirty="0" err="1" smtClean="0"/>
              <a:t>Лермана</a:t>
            </a:r>
            <a:r>
              <a:rPr lang="ru-RU" dirty="0" smtClean="0"/>
              <a:t> проблемы и была разработана методика управления деятельностью на основе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86808" cy="478634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Перенос древа целей в логику действий: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0034" y="2428868"/>
            <a:ext cx="8064500" cy="3024187"/>
            <a:chOff x="1296" y="11952"/>
            <a:chExt cx="8784" cy="331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608" y="11952"/>
              <a:ext cx="5184" cy="3168"/>
              <a:chOff x="3168" y="11808"/>
              <a:chExt cx="3888" cy="316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168" y="12528"/>
                <a:ext cx="3888" cy="2016"/>
                <a:chOff x="1152" y="12384"/>
                <a:chExt cx="4608" cy="1584"/>
              </a:xfrm>
            </p:grpSpPr>
            <p:sp>
              <p:nvSpPr>
                <p:cNvPr id="1136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448" y="12384"/>
                  <a:ext cx="1872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152" y="13104"/>
                  <a:ext cx="1440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24" y="13104"/>
                  <a:ext cx="1296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608" y="13104"/>
                  <a:ext cx="1152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84" y="13680"/>
                  <a:ext cx="1440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6" y="13680"/>
                  <a:ext cx="1296" cy="288"/>
                </a:xfrm>
                <a:prstGeom prst="rect">
                  <a:avLst/>
                </a:prstGeom>
                <a:solidFill>
                  <a:schemeClr val="accent2"/>
                </a:solidFill>
                <a:ln w="381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367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016" y="12672"/>
                  <a:ext cx="1152" cy="43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78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12672"/>
                  <a:ext cx="288" cy="43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79" name="Line 15"/>
                <p:cNvSpPr>
                  <a:spLocks noChangeShapeType="1"/>
                </p:cNvSpPr>
                <p:nvPr/>
              </p:nvSpPr>
              <p:spPr bwMode="auto">
                <a:xfrm>
                  <a:off x="3168" y="12672"/>
                  <a:ext cx="2016" cy="43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736" y="13392"/>
                  <a:ext cx="576" cy="288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1" name="Line 17"/>
                <p:cNvSpPr>
                  <a:spLocks noChangeShapeType="1"/>
                </p:cNvSpPr>
                <p:nvPr/>
              </p:nvSpPr>
              <p:spPr bwMode="auto">
                <a:xfrm>
                  <a:off x="3312" y="13392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2" name="Line 18"/>
                <p:cNvSpPr>
                  <a:spLocks noChangeShapeType="1"/>
                </p:cNvSpPr>
                <p:nvPr/>
              </p:nvSpPr>
              <p:spPr bwMode="auto">
                <a:xfrm>
                  <a:off x="1872" y="13392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683" name="Text Box 19"/>
              <p:cNvSpPr txBox="1">
                <a:spLocks noChangeArrowheads="1"/>
              </p:cNvSpPr>
              <p:nvPr/>
            </p:nvSpPr>
            <p:spPr bwMode="auto">
              <a:xfrm>
                <a:off x="3744" y="11808"/>
                <a:ext cx="2448" cy="432"/>
              </a:xfrm>
              <a:prstGeom prst="rect">
                <a:avLst/>
              </a:prstGeom>
              <a:solidFill>
                <a:srgbClr val="CCFF66"/>
              </a:solidFill>
              <a:ln w="38100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>
                    <a:solidFill>
                      <a:srgbClr val="000000"/>
                    </a:solidFill>
                    <a:latin typeface="Arial" pitchFamily="34" charset="0"/>
                  </a:rPr>
                  <a:t>Ветвь древа целей</a:t>
                </a:r>
              </a:p>
            </p:txBody>
          </p:sp>
          <p:sp>
            <p:nvSpPr>
              <p:cNvPr id="113684" name="Line 20"/>
              <p:cNvSpPr>
                <a:spLocks noChangeShapeType="1"/>
              </p:cNvSpPr>
              <p:nvPr/>
            </p:nvSpPr>
            <p:spPr bwMode="auto">
              <a:xfrm>
                <a:off x="4032" y="14544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5" name="Line 21"/>
              <p:cNvSpPr>
                <a:spLocks noChangeShapeType="1"/>
              </p:cNvSpPr>
              <p:nvPr/>
            </p:nvSpPr>
            <p:spPr bwMode="auto">
              <a:xfrm>
                <a:off x="5616" y="14544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6" name="Line 22"/>
              <p:cNvSpPr>
                <a:spLocks noChangeShapeType="1"/>
              </p:cNvSpPr>
              <p:nvPr/>
            </p:nvSpPr>
            <p:spPr bwMode="auto">
              <a:xfrm>
                <a:off x="3600" y="1483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7" name="Line 23"/>
              <p:cNvSpPr>
                <a:spLocks noChangeShapeType="1"/>
              </p:cNvSpPr>
              <p:nvPr/>
            </p:nvSpPr>
            <p:spPr bwMode="auto">
              <a:xfrm>
                <a:off x="5184" y="1483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8" name="Line 24"/>
              <p:cNvSpPr>
                <a:spLocks noChangeShapeType="1"/>
              </p:cNvSpPr>
              <p:nvPr/>
            </p:nvSpPr>
            <p:spPr bwMode="auto">
              <a:xfrm>
                <a:off x="4464" y="14832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9" name="Line 25"/>
              <p:cNvSpPr>
                <a:spLocks noChangeShapeType="1"/>
              </p:cNvSpPr>
              <p:nvPr/>
            </p:nvSpPr>
            <p:spPr bwMode="auto">
              <a:xfrm>
                <a:off x="5184" y="14832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90" name="Line 26"/>
              <p:cNvSpPr>
                <a:spLocks noChangeShapeType="1"/>
              </p:cNvSpPr>
              <p:nvPr/>
            </p:nvSpPr>
            <p:spPr bwMode="auto">
              <a:xfrm>
                <a:off x="6048" y="14832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91" name="Line 27"/>
              <p:cNvSpPr>
                <a:spLocks noChangeShapeType="1"/>
              </p:cNvSpPr>
              <p:nvPr/>
            </p:nvSpPr>
            <p:spPr bwMode="auto">
              <a:xfrm>
                <a:off x="3600" y="14832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692" name="Text Box 28"/>
            <p:cNvSpPr txBox="1">
              <a:spLocks noChangeArrowheads="1"/>
            </p:cNvSpPr>
            <p:nvPr/>
          </p:nvSpPr>
          <p:spPr bwMode="auto">
            <a:xfrm>
              <a:off x="1440" y="12384"/>
              <a:ext cx="1810" cy="432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  <a:latin typeface="Arial" pitchFamily="34" charset="0"/>
                </a:rPr>
                <a:t>Общая цель</a:t>
              </a:r>
            </a:p>
          </p:txBody>
        </p:sp>
        <p:sp>
          <p:nvSpPr>
            <p:cNvPr id="113693" name="Text Box 29"/>
            <p:cNvSpPr txBox="1">
              <a:spLocks noChangeArrowheads="1"/>
            </p:cNvSpPr>
            <p:nvPr/>
          </p:nvSpPr>
          <p:spPr bwMode="auto">
            <a:xfrm>
              <a:off x="1440" y="13248"/>
              <a:ext cx="2139" cy="720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  <a:latin typeface="Arial" pitchFamily="34" charset="0"/>
                </a:rPr>
                <a:t>Конкретные</a:t>
              </a:r>
            </a:p>
            <a:p>
              <a:r>
                <a:rPr lang="ru-RU">
                  <a:solidFill>
                    <a:srgbClr val="000000"/>
                  </a:solidFill>
                  <a:latin typeface="Arial" pitchFamily="34" charset="0"/>
                </a:rPr>
                <a:t>цели</a:t>
              </a:r>
            </a:p>
          </p:txBody>
        </p:sp>
        <p:sp>
          <p:nvSpPr>
            <p:cNvPr id="113694" name="Text Box 30"/>
            <p:cNvSpPr txBox="1">
              <a:spLocks noChangeArrowheads="1"/>
            </p:cNvSpPr>
            <p:nvPr/>
          </p:nvSpPr>
          <p:spPr bwMode="auto">
            <a:xfrm>
              <a:off x="1440" y="14112"/>
              <a:ext cx="2304" cy="432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  <a:latin typeface="Arial" pitchFamily="34" charset="0"/>
                </a:rPr>
                <a:t>Результаты</a:t>
              </a:r>
            </a:p>
          </p:txBody>
        </p:sp>
        <p:sp>
          <p:nvSpPr>
            <p:cNvPr id="113695" name="Text Box 31"/>
            <p:cNvSpPr txBox="1">
              <a:spLocks noChangeArrowheads="1"/>
            </p:cNvSpPr>
            <p:nvPr/>
          </p:nvSpPr>
          <p:spPr bwMode="auto">
            <a:xfrm>
              <a:off x="1440" y="14832"/>
              <a:ext cx="1810" cy="432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  <a:latin typeface="Arial" pitchFamily="34" charset="0"/>
                </a:rPr>
                <a:t>Действия</a:t>
              </a:r>
            </a:p>
          </p:txBody>
        </p:sp>
        <p:sp>
          <p:nvSpPr>
            <p:cNvPr id="113696" name="Line 32"/>
            <p:cNvSpPr>
              <a:spLocks noChangeShapeType="1"/>
            </p:cNvSpPr>
            <p:nvPr/>
          </p:nvSpPr>
          <p:spPr bwMode="auto">
            <a:xfrm>
              <a:off x="1296" y="13248"/>
              <a:ext cx="8784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97" name="Line 33"/>
            <p:cNvSpPr>
              <a:spLocks noChangeShapeType="1"/>
            </p:cNvSpPr>
            <p:nvPr/>
          </p:nvSpPr>
          <p:spPr bwMode="auto">
            <a:xfrm>
              <a:off x="1296" y="14112"/>
              <a:ext cx="8784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98" name="Line 34"/>
            <p:cNvSpPr>
              <a:spLocks noChangeShapeType="1"/>
            </p:cNvSpPr>
            <p:nvPr/>
          </p:nvSpPr>
          <p:spPr bwMode="auto">
            <a:xfrm>
              <a:off x="1296" y="14832"/>
              <a:ext cx="8784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785794"/>
            <a:ext cx="8572560" cy="5786478"/>
            <a:chOff x="585" y="570"/>
            <a:chExt cx="10875" cy="786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320" y="3885"/>
              <a:ext cx="1620" cy="660"/>
            </a:xfrm>
            <a:prstGeom prst="rect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585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160" y="2865"/>
              <a:ext cx="2595" cy="660"/>
            </a:xfrm>
            <a:prstGeom prst="rect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8235" y="570"/>
              <a:ext cx="2595" cy="66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5160" y="570"/>
              <a:ext cx="2595" cy="66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160" y="1635"/>
              <a:ext cx="2595" cy="66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725" y="1635"/>
              <a:ext cx="2595" cy="66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505" y="3885"/>
              <a:ext cx="1620" cy="660"/>
            </a:xfrm>
            <a:prstGeom prst="rect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980" y="3885"/>
              <a:ext cx="1620" cy="660"/>
            </a:xfrm>
            <a:prstGeom prst="rect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69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0125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8595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7095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5460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40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265" y="5310"/>
              <a:ext cx="114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635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468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5775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6705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984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083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61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69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7875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8880" y="6660"/>
              <a:ext cx="63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690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275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610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6150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7695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8235" y="7770"/>
              <a:ext cx="360" cy="66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855" y="7320"/>
              <a:ext cx="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 flipH="1" flipV="1">
              <a:off x="1050" y="7320"/>
              <a:ext cx="27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 flipV="1">
              <a:off x="855" y="5970"/>
              <a:ext cx="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 flipH="1" flipV="1">
              <a:off x="1275" y="5970"/>
              <a:ext cx="64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 flipV="1">
              <a:off x="2790" y="5970"/>
              <a:ext cx="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flipV="1">
              <a:off x="3945" y="5970"/>
              <a:ext cx="37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flipH="1" flipV="1">
              <a:off x="4575" y="5970"/>
              <a:ext cx="40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flipV="1">
              <a:off x="6060" y="5970"/>
              <a:ext cx="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 flipH="1" flipV="1">
              <a:off x="6405" y="5970"/>
              <a:ext cx="55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8" name="AutoShape 44"/>
            <p:cNvCxnSpPr>
              <a:cxnSpLocks noChangeShapeType="1"/>
            </p:cNvCxnSpPr>
            <p:nvPr/>
          </p:nvCxnSpPr>
          <p:spPr bwMode="auto">
            <a:xfrm flipV="1">
              <a:off x="7200" y="5970"/>
              <a:ext cx="49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 flipH="1" flipV="1">
              <a:off x="7875" y="5970"/>
              <a:ext cx="28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 flipV="1">
              <a:off x="9135" y="5970"/>
              <a:ext cx="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 flipV="1">
              <a:off x="10125" y="5970"/>
              <a:ext cx="345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 flipH="1" flipV="1">
              <a:off x="10830" y="5970"/>
              <a:ext cx="24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 flipV="1">
              <a:off x="5775" y="7320"/>
              <a:ext cx="195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4" name="AutoShape 50"/>
            <p:cNvCxnSpPr>
              <a:cxnSpLocks noChangeShapeType="1"/>
            </p:cNvCxnSpPr>
            <p:nvPr/>
          </p:nvCxnSpPr>
          <p:spPr bwMode="auto">
            <a:xfrm flipH="1" flipV="1">
              <a:off x="6150" y="7320"/>
              <a:ext cx="18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 flipV="1">
              <a:off x="7875" y="7320"/>
              <a:ext cx="18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 flipH="1" flipV="1">
              <a:off x="8235" y="7320"/>
              <a:ext cx="135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 flipV="1">
              <a:off x="1050" y="4545"/>
              <a:ext cx="78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 flipH="1" flipV="1">
              <a:off x="2340" y="4545"/>
              <a:ext cx="45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 flipV="1">
              <a:off x="4320" y="4545"/>
              <a:ext cx="129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 flipH="1" flipV="1">
              <a:off x="5970" y="4545"/>
              <a:ext cx="27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 flipV="1">
              <a:off x="7695" y="4545"/>
              <a:ext cx="126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 flipV="1">
              <a:off x="9135" y="4545"/>
              <a:ext cx="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 flipH="1" flipV="1">
              <a:off x="9735" y="4545"/>
              <a:ext cx="735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 flipV="1">
              <a:off x="2340" y="3180"/>
              <a:ext cx="282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 flipV="1">
              <a:off x="5775" y="3525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 flipH="1" flipV="1">
              <a:off x="7755" y="3060"/>
              <a:ext cx="1200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 flipH="1" flipV="1">
              <a:off x="4050" y="2295"/>
              <a:ext cx="156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 flipV="1">
              <a:off x="6405" y="2295"/>
              <a:ext cx="30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 flipH="1" flipV="1">
              <a:off x="6150" y="1230"/>
              <a:ext cx="36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 flipV="1">
              <a:off x="7335" y="1230"/>
              <a:ext cx="117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70" name="Прямая соединительная линия 69"/>
          <p:cNvCxnSpPr/>
          <p:nvPr/>
        </p:nvCxnSpPr>
        <p:spPr>
          <a:xfrm>
            <a:off x="357158" y="2285992"/>
            <a:ext cx="850112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8596" y="571480"/>
            <a:ext cx="250033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Следствия (для обоснования актуальности)</a:t>
            </a:r>
            <a:endParaRPr lang="ru-RU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428596" y="3071810"/>
            <a:ext cx="850112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8596" y="24288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Общая цель</a:t>
            </a:r>
            <a:endParaRPr lang="ru-RU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28596" y="4000504"/>
            <a:ext cx="8501122" cy="15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Группа 98"/>
          <p:cNvGrpSpPr/>
          <p:nvPr/>
        </p:nvGrpSpPr>
        <p:grpSpPr>
          <a:xfrm>
            <a:off x="142844" y="5072074"/>
            <a:ext cx="8786874" cy="858844"/>
            <a:chOff x="142844" y="5072074"/>
            <a:chExt cx="8786874" cy="858844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142844" y="5929330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 flipH="1" flipV="1">
              <a:off x="571472" y="5500702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1000100" y="5072074"/>
              <a:ext cx="328614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3857620" y="5500702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286248" y="5929330"/>
              <a:ext cx="642942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4499768" y="5500702"/>
              <a:ext cx="858050" cy="79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4929190" y="5072074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357818" y="5500702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5786446" y="5929330"/>
              <a:ext cx="928694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 flipH="1" flipV="1">
              <a:off x="6286512" y="5500702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6786578" y="5072074"/>
              <a:ext cx="214314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Составление графика </a:t>
            </a:r>
            <a:r>
              <a:rPr lang="ru-RU" sz="3600" b="1" dirty="0"/>
              <a:t>мероприятий</a:t>
            </a:r>
            <a:r>
              <a:rPr lang="ru-RU" sz="4000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dirty="0"/>
              <a:t>Этапами подготовки</a:t>
            </a:r>
            <a:r>
              <a:rPr lang="ru-RU" sz="2000" dirty="0"/>
              <a:t> </a:t>
            </a:r>
            <a:r>
              <a:rPr lang="ru-RU" sz="2000" i="1" dirty="0"/>
              <a:t>графика действий</a:t>
            </a:r>
            <a:r>
              <a:rPr lang="ru-RU" sz="2000" dirty="0"/>
              <a:t> являются: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Перечень основных действий.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Разбивка основных действий на выполнимые </a:t>
            </a:r>
            <a:r>
              <a:rPr lang="ru-RU" sz="2000" dirty="0" smtClean="0"/>
              <a:t>задачи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Определение последовательности и взаимозависимости действий и задач.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Оценка начала, продолжительности и завершения каждого действия и каждой задачи.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Определение показателей хода выполнения проекта или вех, по которым может проводиться оценка выполнения.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Распределение задач внутри коллектива, выполняющего проект.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800" dirty="0" smtClean="0">
                <a:solidFill>
                  <a:srgbClr val="002060"/>
                </a:solidFill>
              </a:rPr>
              <a:t>График </a:t>
            </a:r>
            <a:r>
              <a:rPr lang="ru-RU" sz="4800" dirty="0" err="1" smtClean="0">
                <a:solidFill>
                  <a:srgbClr val="002060"/>
                </a:solidFill>
              </a:rPr>
              <a:t>Гантта</a:t>
            </a:r>
            <a:endParaRPr lang="ru-RU" sz="4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4506" name="Group 474"/>
          <p:cNvGraphicFramePr>
            <a:graphicFrameLocks noGrp="1"/>
          </p:cNvGraphicFramePr>
          <p:nvPr>
            <p:ph sz="quarter" idx="1"/>
          </p:nvPr>
        </p:nvGraphicFramePr>
        <p:xfrm>
          <a:off x="571472" y="1142984"/>
          <a:ext cx="8288112" cy="5084765"/>
        </p:xfrm>
        <a:graphic>
          <a:graphicData uri="http://schemas.openxmlformats.org/drawingml/2006/table">
            <a:tbl>
              <a:tblPr/>
              <a:tblGrid>
                <a:gridCol w="3071834"/>
                <a:gridCol w="928694"/>
                <a:gridCol w="1032139"/>
                <a:gridCol w="1111001"/>
                <a:gridCol w="1071570"/>
                <a:gridCol w="1072874"/>
              </a:tblGrid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Мероприятия, действия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работ на 20--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Координация работы с партнерами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встречу с ….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встречи по 2 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 Провести заседания координационного комитета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час каждое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 Заключить договора с …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Оборудование лаборатории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 Закупить оборудование…….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hingle">
                      <a:fgClr>
                        <a:schemeClr val="accent2"/>
                      </a:fgClr>
                      <a:bgClr>
                        <a:srgbClr val="66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495" name="AutoShape 463"/>
          <p:cNvSpPr>
            <a:spLocks noChangeArrowheads="1"/>
          </p:cNvSpPr>
          <p:nvPr/>
        </p:nvSpPr>
        <p:spPr bwMode="auto">
          <a:xfrm>
            <a:off x="5429256" y="3429000"/>
            <a:ext cx="504825" cy="144462"/>
          </a:xfrm>
          <a:prstGeom prst="rightArrow">
            <a:avLst>
              <a:gd name="adj1" fmla="val 50000"/>
              <a:gd name="adj2" fmla="val 8736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5143504" y="5357826"/>
            <a:ext cx="285752" cy="21431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964909" y="553642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9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Риски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Указание благоприятных и неблагоприятных факторов воздействия внешней среды на проект</a:t>
            </a:r>
          </a:p>
          <a:p>
            <a:r>
              <a:rPr lang="ru-RU" dirty="0" smtClean="0"/>
              <a:t>Механизмы снижения степени влияния негативных факторов</a:t>
            </a:r>
          </a:p>
          <a:p>
            <a:r>
              <a:rPr lang="ru-RU" dirty="0" smtClean="0"/>
              <a:t>Способы обеспечения жизнеспособности </a:t>
            </a:r>
            <a:r>
              <a:rPr lang="ru-RU" smtClean="0"/>
              <a:t>результатов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Мониторинг достижения целей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системы индикаторов достижения результатов, конкретных целей, общей цели проекта</a:t>
            </a:r>
          </a:p>
          <a:p>
            <a:r>
              <a:rPr lang="ru-RU" dirty="0" smtClean="0"/>
              <a:t>Описание процедур измерения индикаторов, определение исполнителей и сроков мониторинга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Определение </a:t>
            </a:r>
            <a:r>
              <a:rPr lang="ru-RU" sz="2800" b="1" dirty="0"/>
              <a:t>показателей (индикаторов) достижения целей проекта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effectLst/>
              </a:rPr>
              <a:t>Формулировка </a:t>
            </a:r>
            <a:r>
              <a:rPr lang="ru-RU" sz="2000" b="1" dirty="0">
                <a:effectLst/>
              </a:rPr>
              <a:t>показателей</a:t>
            </a:r>
            <a:r>
              <a:rPr lang="ru-RU" sz="2000" b="1" i="1" dirty="0">
                <a:effectLst/>
              </a:rPr>
              <a:t>.</a:t>
            </a:r>
            <a:endParaRPr lang="ru-RU" sz="2000" b="1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effectLst/>
              </a:rPr>
              <a:t>Показатели также должны соответствовать  определенным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effectLst/>
              </a:rPr>
              <a:t>критериям </a:t>
            </a:r>
            <a:r>
              <a:rPr lang="ru-RU" sz="2000" b="1" i="1" dirty="0">
                <a:effectLst/>
              </a:rPr>
              <a:t>Качества, Количества и Времени</a:t>
            </a:r>
            <a:r>
              <a:rPr lang="ru-RU" sz="2000" dirty="0">
                <a:effectLst/>
              </a:rPr>
              <a:t> (ККВ</a:t>
            </a:r>
            <a:r>
              <a:rPr lang="ru-RU" sz="2000" dirty="0" smtClean="0">
                <a:effectLst/>
              </a:rPr>
              <a:t>).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Отбор показателей проводится в четыре этапа:</a:t>
            </a:r>
          </a:p>
          <a:p>
            <a:pPr>
              <a:lnSpc>
                <a:spcPct val="80000"/>
              </a:lnSpc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</a:pPr>
            <a:r>
              <a:rPr lang="ru-RU" sz="2000" b="1" dirty="0" smtClean="0"/>
              <a:t>Определение показателя:</a:t>
            </a:r>
            <a:r>
              <a:rPr lang="ru-RU" sz="2000" dirty="0" smtClean="0"/>
              <a:t> улучшение дел с </a:t>
            </a:r>
            <a:r>
              <a:rPr lang="ru-RU" sz="2000" dirty="0" smtClean="0"/>
              <a:t>вывозом ТБО.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r>
              <a:rPr lang="ru-RU" sz="2000" b="1" dirty="0" smtClean="0"/>
              <a:t>Указание на качество:</a:t>
            </a:r>
            <a:r>
              <a:rPr lang="ru-RU" sz="2000" dirty="0" smtClean="0"/>
              <a:t> </a:t>
            </a:r>
            <a:r>
              <a:rPr lang="ru-RU" sz="2000" dirty="0" smtClean="0"/>
              <a:t>увеличение частоты освобождения мусорных контейнеров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Указание </a:t>
            </a:r>
            <a:r>
              <a:rPr lang="ru-RU" sz="2000" b="1" dirty="0" smtClean="0"/>
              <a:t>на количество:</a:t>
            </a:r>
            <a:r>
              <a:rPr lang="ru-RU" sz="2000" dirty="0" smtClean="0"/>
              <a:t> </a:t>
            </a:r>
            <a:r>
              <a:rPr lang="ru-RU" sz="2000" dirty="0" smtClean="0"/>
              <a:t>установление периода сбора мусора 36 часов (было 48 часов) 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r>
              <a:rPr lang="ru-RU" sz="2000" b="1" dirty="0" smtClean="0"/>
              <a:t>Указание на время: </a:t>
            </a:r>
            <a:r>
              <a:rPr lang="ru-RU" sz="2000" dirty="0" smtClean="0"/>
              <a:t>установление периода сбора мусора 36 </a:t>
            </a:r>
            <a:r>
              <a:rPr lang="ru-RU" sz="2000" dirty="0" smtClean="0"/>
              <a:t>часов к сентябрю 2019 г.</a:t>
            </a:r>
            <a:endParaRPr lang="ru-RU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Измерение индикаторов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effectLst/>
              </a:rPr>
              <a:t>	</a:t>
            </a:r>
            <a:r>
              <a:rPr lang="ru-RU" sz="2000" dirty="0">
                <a:effectLst/>
              </a:rPr>
              <a:t>После того как сформулированы показатели, следует определить источники информации и средства сбора данных. Это поможет проверить, подлежат ли показатели реалистическому измерению при разумных затратах времени, средств. Нужно определить: </a:t>
            </a:r>
            <a:endParaRPr lang="ru-RU" sz="2000" b="1" dirty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effectLst/>
              </a:rPr>
              <a:t>формат</a:t>
            </a:r>
            <a:r>
              <a:rPr lang="ru-RU" sz="2400" dirty="0">
                <a:effectLst/>
              </a:rPr>
              <a:t> представления информации (например, отчеты о ходе выполнения проекта, счета проекта, дневники проекта, официальная статистика и т.п.);</a:t>
            </a:r>
            <a:endParaRPr lang="ru-RU" sz="2400" b="1" dirty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effectLst/>
              </a:rPr>
              <a:t>кто</a:t>
            </a:r>
            <a:r>
              <a:rPr lang="ru-RU" sz="2400" dirty="0">
                <a:effectLst/>
              </a:rPr>
              <a:t> представляет информацию</a:t>
            </a:r>
            <a:r>
              <a:rPr lang="ru-RU" sz="2400" b="1" dirty="0">
                <a:effectLst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effectLst/>
              </a:rPr>
              <a:t>периодичность</a:t>
            </a:r>
            <a:r>
              <a:rPr lang="ru-RU" sz="2400" dirty="0">
                <a:effectLst/>
              </a:rPr>
              <a:t> представления информации (напр. ежемесячно, ежеквартально, ежегодно и т.п.).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Бюджет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Детализированное обоснование и оценка стоимости всех ресурсов, необходимых для реализации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29600" cy="4325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>
                <a:effectLst/>
              </a:rPr>
              <a:t>	Подготовка плана расходов включает следующие этапы:</a:t>
            </a:r>
            <a:endParaRPr lang="ru-RU" sz="2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Перечень средств, требующихся для проведения каждого действия.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Перевод средств в категории расходов.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Определение единиц, количества и стоимости единиц.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Определение источника финансирования.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Кодирование расходов.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Составление плана расходов.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/>
              </a:rPr>
              <a:t>Оценка накладных расходов.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</a:t>
            </a:r>
            <a:r>
              <a:rPr lang="ru-RU" dirty="0" smtClean="0"/>
              <a:t> - это </a:t>
            </a:r>
            <a:r>
              <a:rPr lang="ru-RU" b="1" dirty="0" smtClean="0">
                <a:solidFill>
                  <a:srgbClr val="005024"/>
                </a:solidFill>
              </a:rPr>
              <a:t>уникальная</a:t>
            </a:r>
            <a:r>
              <a:rPr lang="ru-RU" dirty="0" smtClean="0"/>
              <a:t> (в данный момент времени, или для данной территории, или для данных условий...) </a:t>
            </a:r>
            <a:r>
              <a:rPr lang="ru-RU" b="1" dirty="0" smtClean="0">
                <a:solidFill>
                  <a:srgbClr val="0070C0"/>
                </a:solidFill>
              </a:rPr>
              <a:t>ограниченная во времени и пространстве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деятельность, направленная на достижение </a:t>
            </a:r>
            <a:r>
              <a:rPr lang="ru-RU" b="1" dirty="0" smtClean="0">
                <a:solidFill>
                  <a:srgbClr val="7030A0"/>
                </a:solidFill>
              </a:rPr>
              <a:t>определённого результата</a:t>
            </a:r>
            <a:r>
              <a:rPr lang="ru-RU" dirty="0" smtClean="0"/>
              <a:t>, создание определённого, уникального продукта или услуги, при заданных ограничениях по ресурсам и срокам, а также требованиям к качеству и допустимому уровню риска.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Два способа составления плана расходов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071678"/>
            <a:ext cx="8072494" cy="42862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hlinkClick r:id="rId2" action="ppaction://hlinkfile"/>
              </a:rPr>
              <a:t>Сметный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hlinkClick r:id="rId3" action="ppaction://hlinkfile"/>
              </a:rPr>
              <a:t>Бюджетный 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endParaRPr lang="ru-RU" sz="3200" dirty="0" smtClean="0"/>
          </a:p>
          <a:p>
            <a:pPr marL="514350" indent="-514350">
              <a:buNone/>
            </a:pPr>
            <a:r>
              <a:rPr lang="ru-RU" sz="3200" dirty="0" smtClean="0"/>
              <a:t>	Для сложных проектов применяется смешанный тип: </a:t>
            </a:r>
          </a:p>
          <a:p>
            <a:pPr marL="514350" indent="-514350"/>
            <a:r>
              <a:rPr lang="ru-RU" sz="3200" dirty="0" smtClean="0"/>
              <a:t>управление проектом и его мониторинг рассчитываются бюджетным способом, </a:t>
            </a:r>
          </a:p>
          <a:p>
            <a:pPr marL="514350" indent="-514350"/>
            <a:r>
              <a:rPr lang="ru-RU" sz="3200" dirty="0" smtClean="0"/>
              <a:t>а отдельные мероприятия – сметным. </a:t>
            </a:r>
          </a:p>
          <a:p>
            <a:pPr marL="514350" indent="-514350">
              <a:buNone/>
            </a:pPr>
            <a:endParaRPr lang="ru-RU" sz="3200" dirty="0" smtClean="0"/>
          </a:p>
          <a:p>
            <a:pPr marL="514350" indent="-514350">
              <a:buNone/>
            </a:pPr>
            <a:r>
              <a:rPr lang="ru-RU" sz="3200" dirty="0" smtClean="0"/>
              <a:t>Стоимость проекта складывается из итоговой суммы бюджета и каждой сметы.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01038" cy="4286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Структура итоговой квалификационной работы выпускника ШМУ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5744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dirty="0" smtClean="0"/>
              <a:t>1.Наименование проекта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2.Место </a:t>
            </a:r>
            <a:r>
              <a:rPr lang="ru-RU" sz="1400" dirty="0" smtClean="0"/>
              <a:t>реализации проекта (указать тип и наименование территорий: Саратовская область / муниципальное образование/ населенный пункт)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3.Срок </a:t>
            </a:r>
            <a:r>
              <a:rPr lang="ru-RU" sz="1400" dirty="0" smtClean="0"/>
              <a:t>реализации </a:t>
            </a:r>
            <a:r>
              <a:rPr lang="ru-RU" sz="1400" dirty="0" smtClean="0"/>
              <a:t>проекта с «___» _______</a:t>
            </a:r>
            <a:r>
              <a:rPr lang="ru-RU" sz="1400" dirty="0" smtClean="0"/>
              <a:t>20__ года по </a:t>
            </a:r>
            <a:r>
              <a:rPr lang="ru-RU" sz="1400" dirty="0" smtClean="0"/>
              <a:t>«__» ________ </a:t>
            </a:r>
            <a:r>
              <a:rPr lang="ru-RU" sz="1400" dirty="0" smtClean="0"/>
              <a:t>20___ года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4.Численность </a:t>
            </a:r>
            <a:r>
              <a:rPr lang="ru-RU" sz="1400" dirty="0" smtClean="0"/>
              <a:t>населения, вовлекаемого в проект:</a:t>
            </a:r>
          </a:p>
          <a:p>
            <a:pPr>
              <a:spcBef>
                <a:spcPts val="0"/>
              </a:spcBef>
            </a:pPr>
            <a:r>
              <a:rPr lang="ru-RU" sz="1400" dirty="0" err="1" smtClean="0"/>
              <a:t>исполнители</a:t>
            </a:r>
            <a:r>
              <a:rPr lang="ru-RU" sz="1400" dirty="0" err="1" smtClean="0"/>
              <a:t>_______</a:t>
            </a:r>
            <a:r>
              <a:rPr lang="ru-RU" sz="1400" dirty="0" smtClean="0"/>
              <a:t> человек, 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добровольцы </a:t>
            </a:r>
            <a:r>
              <a:rPr lang="ru-RU" sz="1400" dirty="0" smtClean="0"/>
              <a:t>_________ человек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участники </a:t>
            </a:r>
            <a:r>
              <a:rPr lang="ru-RU" sz="1400" dirty="0" smtClean="0"/>
              <a:t>____________ человек.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5.Описание </a:t>
            </a:r>
            <a:r>
              <a:rPr lang="ru-RU" sz="1400" dirty="0" smtClean="0"/>
              <a:t>проблем(</a:t>
            </a:r>
            <a:r>
              <a:rPr lang="ru-RU" sz="1400" dirty="0" err="1" smtClean="0"/>
              <a:t>ы</a:t>
            </a:r>
            <a:r>
              <a:rPr lang="ru-RU" sz="1400" dirty="0" smtClean="0"/>
              <a:t>), на решение которой направлен проект (описать </a:t>
            </a:r>
            <a:r>
              <a:rPr lang="ru-RU" sz="1400" dirty="0" smtClean="0"/>
              <a:t>суть проблемы</a:t>
            </a:r>
            <a:r>
              <a:rPr lang="ru-RU" sz="1400" dirty="0" smtClean="0"/>
              <a:t>, ее негативные социально экономические последствия, степень неотложности ее решения, текущее состояние объекта(</a:t>
            </a:r>
            <a:r>
              <a:rPr lang="ru-RU" sz="1400" dirty="0" err="1" smtClean="0"/>
              <a:t>ов</a:t>
            </a:r>
            <a:r>
              <a:rPr lang="ru-RU" sz="1400" dirty="0" smtClean="0"/>
              <a:t>) инфраструктуры, затрагиваемых проектов; не более 3 тыс. знаков).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6.Целевые </a:t>
            </a:r>
            <a:r>
              <a:rPr lang="ru-RU" sz="1400" dirty="0" smtClean="0"/>
              <a:t>группы </a:t>
            </a:r>
            <a:r>
              <a:rPr lang="ru-RU" sz="1400" dirty="0" smtClean="0"/>
              <a:t>проекта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7.Цель проекта (формулировка цели проекта должна отражать ожидаемый конкретный, достижимый и измеряемый результат реализации проекта)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8.Задачи </a:t>
            </a:r>
            <a:r>
              <a:rPr lang="ru-RU" sz="1400" dirty="0" smtClean="0"/>
              <a:t>проекта (указать задачи, необходимые и достаточные для достижения цели проекта</a:t>
            </a:r>
            <a:r>
              <a:rPr lang="ru-RU" sz="1400" dirty="0" smtClean="0"/>
              <a:t>)</a:t>
            </a:r>
            <a:r>
              <a:rPr lang="ru-RU" sz="14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9.Ожидаемые результаты проекта (указать результаты-продукты и результаты-эффекты, отражающие изменения ситуации на территории после реализации проекта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10.Сведения об основных исполнителях проекта (указываются члены команды проекта, волонтеры проекта, представители органов власти, </a:t>
            </a:r>
            <a:r>
              <a:rPr lang="ru-RU" sz="1400" dirty="0" err="1" smtClean="0"/>
              <a:t>бизнес-сообщества</a:t>
            </a:r>
            <a:r>
              <a:rPr lang="ru-RU" sz="1400" dirty="0" smtClean="0"/>
              <a:t>, НКО, иные привлеченные лица)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11.Мероприятия </a:t>
            </a:r>
            <a:r>
              <a:rPr lang="ru-RU" sz="1400" dirty="0" smtClean="0"/>
              <a:t>по реализации проекта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12.Смета </a:t>
            </a:r>
            <a:r>
              <a:rPr lang="ru-RU" sz="1400" dirty="0" smtClean="0"/>
              <a:t>проекта (в форме таблицы указываются предполагаемые источники финансирования, статьи и суммы расходов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13.Неденежный вклад в реализацию проекта (описать предполагаемые неоплачиваемые работы, материалы, предоставление оборудования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14.Описание устойчивости проекта (если проект может быть продолжен, то как предполагается развивать деятельность после реализации проекта, не более 2 тыс. знаков)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Тройственная ограниченность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Классически эти ограничения определены как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содержание проекта (объем и качество выполненных работ)</a:t>
            </a:r>
            <a:r>
              <a:rPr lang="ru-RU" dirty="0" smtClean="0"/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5024"/>
                </a:solidFill>
              </a:rPr>
              <a:t>время</a:t>
            </a:r>
            <a:r>
              <a:rPr lang="ru-RU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стоимость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Они также относятся к треугольнику управления проектами, где каждая его сторона представляет ограничение. Изменение одной стороны треугольника влияет на другие стороны.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85794"/>
            <a:ext cx="8147050" cy="1643050"/>
          </a:xfrm>
        </p:spPr>
        <p:txBody>
          <a:bodyPr>
            <a:normAutofit/>
          </a:bodyPr>
          <a:lstStyle/>
          <a:p>
            <a:r>
              <a:rPr lang="ru-RU" sz="4000" dirty="0"/>
              <a:t>Четыре </a:t>
            </a:r>
            <a:r>
              <a:rPr lang="ru-RU" sz="4000" dirty="0" smtClean="0"/>
              <a:t>фактора, влияющих </a:t>
            </a:r>
            <a:r>
              <a:rPr lang="ru-RU" sz="4000" dirty="0"/>
              <a:t>на успех проекта: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8425"/>
            <a:ext cx="8229600" cy="3492500"/>
          </a:xfrm>
        </p:spPr>
        <p:txBody>
          <a:bodyPr/>
          <a:lstStyle/>
          <a:p>
            <a:r>
              <a:rPr lang="ru-RU" sz="3000" dirty="0">
                <a:solidFill>
                  <a:srgbClr val="00B050"/>
                </a:solidFill>
              </a:rPr>
              <a:t>Наличие нужды или проблемы!</a:t>
            </a:r>
          </a:p>
          <a:p>
            <a:r>
              <a:rPr lang="ru-RU" sz="3000" dirty="0">
                <a:solidFill>
                  <a:srgbClr val="00B050"/>
                </a:solidFill>
              </a:rPr>
              <a:t>Идея и мечта!</a:t>
            </a:r>
          </a:p>
          <a:p>
            <a:r>
              <a:rPr lang="ru-RU" sz="3000" dirty="0">
                <a:solidFill>
                  <a:srgbClr val="7030A0"/>
                </a:solidFill>
              </a:rPr>
              <a:t>Возможность для реализации проекта</a:t>
            </a:r>
          </a:p>
          <a:p>
            <a:r>
              <a:rPr lang="ru-RU" sz="3000" dirty="0">
                <a:solidFill>
                  <a:srgbClr val="7030A0"/>
                </a:solidFill>
              </a:rPr>
              <a:t>Потенциал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Часть 2. Технологии  разработки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Структурирование </a:t>
            </a:r>
            <a:r>
              <a:rPr lang="ru-RU" sz="3200" dirty="0" smtClean="0"/>
              <a:t>проектного замысла по </a:t>
            </a:r>
            <a:r>
              <a:rPr lang="ru-RU" sz="3200" dirty="0"/>
              <a:t>методу </a:t>
            </a:r>
            <a:r>
              <a:rPr lang="ru-RU" sz="3200" dirty="0" smtClean="0"/>
              <a:t>Гарольда </a:t>
            </a:r>
            <a:r>
              <a:rPr lang="ru-RU" sz="3200" dirty="0" err="1" smtClean="0"/>
              <a:t>Дуайта</a:t>
            </a:r>
            <a:r>
              <a:rPr lang="ru-RU" sz="3200" dirty="0" smtClean="0"/>
              <a:t> Лассуэлла (6</a:t>
            </a:r>
            <a:r>
              <a:rPr lang="en-US" sz="3200" dirty="0" smtClean="0"/>
              <a:t> W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Кто? Для кого? С кем?</a:t>
            </a:r>
            <a:r>
              <a:rPr lang="ru-RU" dirty="0"/>
              <a:t> </a:t>
            </a:r>
            <a:r>
              <a:rPr lang="ru-RU" sz="2800" i="1" dirty="0"/>
              <a:t>(целевые группы, их роли, их мнение…)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Почему?</a:t>
            </a:r>
            <a:r>
              <a:rPr lang="ru-RU" sz="2800" dirty="0" smtClean="0"/>
              <a:t> </a:t>
            </a:r>
            <a:r>
              <a:rPr lang="ru-RU" sz="2800" i="1" dirty="0" smtClean="0"/>
              <a:t>(какие нужды удовлетворяются, какие проблемы решаются)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Что </a:t>
            </a:r>
            <a:r>
              <a:rPr lang="ru-RU" sz="2800" b="1" dirty="0"/>
              <a:t>?</a:t>
            </a:r>
            <a:r>
              <a:rPr lang="ru-RU" sz="2800" i="1" dirty="0"/>
              <a:t> (цели и задачи)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Где </a:t>
            </a:r>
            <a:r>
              <a:rPr lang="ru-RU" b="1" dirty="0"/>
              <a:t>?</a:t>
            </a:r>
            <a:r>
              <a:rPr lang="ru-RU" dirty="0"/>
              <a:t> </a:t>
            </a:r>
            <a:r>
              <a:rPr lang="ru-RU" sz="2800" i="1" dirty="0"/>
              <a:t>(место реализации)</a:t>
            </a:r>
          </a:p>
          <a:p>
            <a:pPr>
              <a:lnSpc>
                <a:spcPct val="90000"/>
              </a:lnSpc>
            </a:pPr>
            <a:r>
              <a:rPr lang="ru-RU" b="1" dirty="0"/>
              <a:t>Когда ?</a:t>
            </a:r>
            <a:r>
              <a:rPr lang="ru-RU" dirty="0"/>
              <a:t> </a:t>
            </a:r>
            <a:r>
              <a:rPr lang="ru-RU" sz="2800" i="1" dirty="0"/>
              <a:t>(когда, как долго)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Каким образом ?</a:t>
            </a:r>
            <a:r>
              <a:rPr lang="ru-RU" dirty="0" smtClean="0"/>
              <a:t> </a:t>
            </a:r>
            <a:r>
              <a:rPr lang="ru-RU" sz="2800" i="1" dirty="0"/>
              <a:t>(механизмы реализации</a:t>
            </a:r>
            <a:r>
              <a:rPr lang="ru-RU" sz="2800" i="1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Иначе этот метод называют методом 6-W по начальным буквам главных вопросов: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ho?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hy?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hat?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here?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hen?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hat metod? </a:t>
            </a: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Резюме (</a:t>
            </a:r>
            <a:r>
              <a:rPr lang="ru-RU" i="1" dirty="0" smtClean="0"/>
              <a:t>паспорт</a:t>
            </a:r>
            <a:r>
              <a:rPr lang="ru-RU" dirty="0" smtClean="0"/>
              <a:t>) проекта (пишется в последнюю очередь) – 1-2 стр.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Заинтересованные стороны проекта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Проблемное поле проекта (</a:t>
            </a:r>
            <a:r>
              <a:rPr lang="ru-RU" i="1" dirty="0" smtClean="0"/>
              <a:t>обоснование необходимости проекта</a:t>
            </a:r>
            <a:r>
              <a:rPr lang="ru-RU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Цели проекта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Стратегия и тактика достижения цели проекта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Риски проекта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Мониторинг достижения целей проекта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Бюджет проекта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1. Резюме (</a:t>
            </a:r>
            <a:r>
              <a:rPr lang="ru-RU" i="1" dirty="0" smtClean="0"/>
              <a:t>паспорт</a:t>
            </a:r>
            <a:r>
              <a:rPr lang="ru-RU" dirty="0" smtClean="0"/>
              <a:t>)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 marL="624078" indent="-514350"/>
            <a:r>
              <a:rPr lang="ru-RU" dirty="0" smtClean="0"/>
              <a:t>Название проекта</a:t>
            </a:r>
          </a:p>
          <a:p>
            <a:pPr marL="624078" indent="-514350"/>
            <a:r>
              <a:rPr lang="ru-RU" dirty="0" smtClean="0"/>
              <a:t>Разработчики проекта</a:t>
            </a:r>
          </a:p>
          <a:p>
            <a:pPr marL="624078" indent="-514350"/>
            <a:r>
              <a:rPr lang="ru-RU" dirty="0" smtClean="0"/>
              <a:t>Сроки реализации проекта</a:t>
            </a:r>
          </a:p>
          <a:p>
            <a:pPr marL="624078" indent="-514350"/>
            <a:r>
              <a:rPr lang="ru-RU" dirty="0" smtClean="0"/>
              <a:t>География проекта</a:t>
            </a:r>
          </a:p>
          <a:p>
            <a:pPr marL="624078" indent="-514350"/>
            <a:r>
              <a:rPr lang="ru-RU" dirty="0" smtClean="0"/>
              <a:t>Цель проекта</a:t>
            </a:r>
          </a:p>
          <a:p>
            <a:pPr marL="624078" indent="-514350"/>
            <a:r>
              <a:rPr lang="ru-RU" dirty="0" smtClean="0"/>
              <a:t>Краткое обоснование актуальности проекта</a:t>
            </a:r>
          </a:p>
          <a:p>
            <a:pPr marL="624078" indent="-514350"/>
            <a:r>
              <a:rPr lang="ru-RU" dirty="0" smtClean="0"/>
              <a:t>Перечень заинтересованных сторон проекта</a:t>
            </a:r>
          </a:p>
          <a:p>
            <a:pPr marL="624078" indent="-514350"/>
            <a:r>
              <a:rPr lang="ru-RU" dirty="0" smtClean="0"/>
              <a:t>Стоимость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686</TotalTime>
  <Words>1166</Words>
  <Application>Microsoft PowerPoint</Application>
  <PresentationFormat>Экран (4:3)</PresentationFormat>
  <Paragraphs>263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Технологии разработки проекта</vt:lpstr>
      <vt:lpstr>Часть 1. Понятие и характеристики  проекта</vt:lpstr>
      <vt:lpstr>Определение</vt:lpstr>
      <vt:lpstr>Тройственная ограниченность</vt:lpstr>
      <vt:lpstr>Четыре фактора, влияющих на успех проекта:</vt:lpstr>
      <vt:lpstr>Часть 2. Технологии  разработки проекта</vt:lpstr>
      <vt:lpstr>Структурирование проектного замысла по методу Гарольда Дуайта Лассуэлла (6 W)</vt:lpstr>
      <vt:lpstr>Структура проекта</vt:lpstr>
      <vt:lpstr>1. Резюме (паспорт) проекта</vt:lpstr>
      <vt:lpstr>2. Анализ заинтересованных сторон</vt:lpstr>
      <vt:lpstr>Категории заинтересованных сторон</vt:lpstr>
      <vt:lpstr>Итоги анализа заинтересованных сторон можно оформить в виде таблицы</vt:lpstr>
      <vt:lpstr>3. Проблемное поле проекта</vt:lpstr>
      <vt:lpstr>Слайд 14</vt:lpstr>
      <vt:lpstr>Методика построения древа проблем:</vt:lpstr>
      <vt:lpstr>Слайд 16</vt:lpstr>
      <vt:lpstr>4. Цели проекта</vt:lpstr>
      <vt:lpstr>Древо проблем и древо целей:</vt:lpstr>
      <vt:lpstr>5. Стратегия и тактика достижения цели проекта</vt:lpstr>
      <vt:lpstr>Слайд 20</vt:lpstr>
      <vt:lpstr>Слайд 21</vt:lpstr>
      <vt:lpstr>Составление графика мероприятий </vt:lpstr>
      <vt:lpstr>График Гантта</vt:lpstr>
      <vt:lpstr>6. Риски проекта</vt:lpstr>
      <vt:lpstr>7. Мониторинг достижения целей проекта</vt:lpstr>
      <vt:lpstr>Определение показателей (индикаторов) достижения целей проекта</vt:lpstr>
      <vt:lpstr>Измерение индикаторов </vt:lpstr>
      <vt:lpstr>8. Бюджет проекта</vt:lpstr>
      <vt:lpstr>Слайд 29</vt:lpstr>
      <vt:lpstr>Два способа составления плана расходов</vt:lpstr>
      <vt:lpstr>Структура итоговой квалификационной работы выпускника ШМУ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проектного обучения</dc:title>
  <dc:creator>user</dc:creator>
  <cp:lastModifiedBy>ИДПО</cp:lastModifiedBy>
  <cp:revision>86</cp:revision>
  <dcterms:created xsi:type="dcterms:W3CDTF">2007-01-08T13:03:05Z</dcterms:created>
  <dcterms:modified xsi:type="dcterms:W3CDTF">2019-06-17T10:30:01Z</dcterms:modified>
</cp:coreProperties>
</file>