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handoutMasterIdLst>
    <p:handoutMasterId r:id="rId9"/>
  </p:handoutMasterIdLst>
  <p:sldIdLst>
    <p:sldId id="256" r:id="rId2"/>
    <p:sldId id="285" r:id="rId3"/>
    <p:sldId id="268" r:id="rId4"/>
    <p:sldId id="257" r:id="rId5"/>
    <p:sldId id="282" r:id="rId6"/>
    <p:sldId id="286" r:id="rId7"/>
  </p:sldIdLst>
  <p:sldSz cx="12192000" cy="6858000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00FF"/>
    <a:srgbClr val="FFFF00"/>
    <a:srgbClr val="FF99FF"/>
    <a:srgbClr val="66FF99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DE8716-19D1-484D-995F-29BCE2158B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D8E592-E28A-428F-99B5-612E935595CC}" type="datetimeFigureOut">
              <a:rPr lang="ru-RU"/>
              <a:pPr>
                <a:defRPr/>
              </a:pPr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48213"/>
            <a:ext cx="5407025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2A982C-5FD0-43FC-B5AB-3716D977D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165356-50A9-4788-B914-04A85D1541C5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9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9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1C26-C37D-4C3F-BB96-EE76ACA0E8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52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02BCF-6D12-43C9-9D5A-82C11429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5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BE6AA-4A58-497F-9DF4-ABA56A561C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99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A732A-BABF-4C31-9DE5-49225AABB9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85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51893-0671-4556-A5D1-3E3F7084B6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14AF4-6F5A-41E2-A419-9EB2939B94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81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D980-C7B5-488B-A588-0ACE04E407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8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C9645-9123-4E34-A7A0-20D7EF1865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0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F8F0-44BA-4D8A-865B-C9A4A4AB1C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0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433F7-B8E4-4A57-9FFF-3B03C5F68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4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7DA84-7592-40EF-BD25-36075D9A90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37B05-14CC-440A-8FEF-4E5BCE45FF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3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8B1FD61-9832-4E3B-99C8-6E3CA56CD4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8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24388" y="2060575"/>
            <a:ext cx="6019800" cy="1716088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Требования к мультимедийной презентации</a:t>
            </a:r>
          </a:p>
        </p:txBody>
      </p:sp>
      <p:pic>
        <p:nvPicPr>
          <p:cNvPr id="5123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69863"/>
            <a:ext cx="100806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839788" y="1438275"/>
            <a:ext cx="2016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ПРАВИТЕЛЬСТВО САРАТОВСКОЙ ОБЛАСТИ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B79EEA0F-F4BE-4A11-96DF-F3EE5A71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779" y="259265"/>
            <a:ext cx="1178409" cy="117840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38" y="414338"/>
            <a:ext cx="2865437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982663" y="500063"/>
            <a:ext cx="10226675" cy="6169025"/>
          </a:xfrm>
        </p:spPr>
        <p:txBody>
          <a:bodyPr/>
          <a:lstStyle/>
          <a:p>
            <a:pPr marL="457189" indent="-457189" algn="ctr"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Общие требования</a:t>
            </a:r>
          </a:p>
          <a:p>
            <a:pPr marL="457189" indent="-457189">
              <a:buFont typeface="Arial" charset="0"/>
              <a:buAutoNum type="arabicPeriod"/>
              <a:defRPr/>
            </a:pPr>
            <a:r>
              <a:rPr lang="ru-RU" sz="2000" dirty="0"/>
              <a:t>Презентация </a:t>
            </a:r>
            <a:r>
              <a:rPr lang="ru-RU" sz="2000" dirty="0" smtClean="0"/>
              <a:t>должна состоять </a:t>
            </a:r>
            <a:r>
              <a:rPr lang="ru-RU" sz="2000" dirty="0"/>
              <a:t>из 10 слайдов. Время трансляции – 5 минут. </a:t>
            </a:r>
          </a:p>
          <a:p>
            <a:pPr marL="457189" indent="-457189">
              <a:buFont typeface="Arial" charset="0"/>
              <a:buAutoNum type="arabicPeriod"/>
              <a:defRPr/>
            </a:pPr>
            <a:r>
              <a:rPr lang="ru-RU" sz="2000" dirty="0"/>
              <a:t>Первый слайд - титульный лист - содержит:</a:t>
            </a:r>
          </a:p>
          <a:p>
            <a:pPr marL="1166784" indent="-274632">
              <a:defRPr/>
            </a:pPr>
            <a:r>
              <a:rPr lang="ru-RU" sz="2000" dirty="0"/>
              <a:t>логотипы Правительства Саратовской области, Школы молодых управленцев и СГУ</a:t>
            </a:r>
          </a:p>
          <a:p>
            <a:pPr marL="1166784" indent="-274632">
              <a:defRPr/>
            </a:pPr>
            <a:r>
              <a:rPr lang="ru-RU" sz="2000" dirty="0"/>
              <a:t>название проекта; </a:t>
            </a:r>
          </a:p>
          <a:p>
            <a:pPr marL="1166784" indent="-274632">
              <a:defRPr/>
            </a:pPr>
            <a:r>
              <a:rPr lang="ru-RU" sz="2000" dirty="0"/>
              <a:t>ФИО участников;</a:t>
            </a:r>
          </a:p>
          <a:p>
            <a:pPr marL="1166784" indent="-274632">
              <a:defRPr/>
            </a:pPr>
            <a:r>
              <a:rPr lang="ru-RU" sz="2000" dirty="0"/>
              <a:t>ФИО, звание и должность научного руководителя от СГУ; </a:t>
            </a:r>
          </a:p>
          <a:p>
            <a:pPr marL="1166784" indent="-274632">
              <a:defRPr/>
            </a:pPr>
            <a:r>
              <a:rPr lang="ru-RU" sz="2000" dirty="0"/>
              <a:t>ФИО, должность куратора от ИОВ. </a:t>
            </a:r>
          </a:p>
          <a:p>
            <a:pPr marL="457189" indent="-457189">
              <a:buFont typeface="Wingdings" panose="05000000000000000000" pitchFamily="2" charset="2"/>
              <a:buNone/>
              <a:defRPr/>
            </a:pPr>
            <a:r>
              <a:rPr lang="ru-RU" sz="1600" dirty="0"/>
              <a:t>3</a:t>
            </a:r>
            <a:r>
              <a:rPr lang="ru-RU" sz="2000" dirty="0"/>
              <a:t>. Следующие слайды отражают:</a:t>
            </a:r>
          </a:p>
          <a:p>
            <a:pPr marL="1168371" indent="-277806">
              <a:defRPr/>
            </a:pPr>
            <a:r>
              <a:rPr lang="ru-RU" sz="2000" dirty="0"/>
              <a:t>цель, задачи и </a:t>
            </a:r>
            <a:r>
              <a:rPr lang="ru-RU" sz="2000" dirty="0" smtClean="0"/>
              <a:t>географию </a:t>
            </a:r>
            <a:r>
              <a:rPr lang="ru-RU" sz="2000" dirty="0"/>
              <a:t>проекта</a:t>
            </a:r>
          </a:p>
          <a:p>
            <a:pPr marL="1168371" indent="-277806">
              <a:defRPr/>
            </a:pPr>
            <a:r>
              <a:rPr lang="ru-RU" sz="2000" dirty="0"/>
              <a:t>основные этапы (разделы</a:t>
            </a:r>
            <a:r>
              <a:rPr lang="ru-RU" sz="2000" dirty="0" smtClean="0"/>
              <a:t>) проекта</a:t>
            </a:r>
            <a:endParaRPr lang="ru-RU" sz="2000" dirty="0"/>
          </a:p>
          <a:p>
            <a:pPr marL="1168371" indent="-277806">
              <a:defRPr/>
            </a:pPr>
            <a:r>
              <a:rPr lang="ru-RU" sz="2000" dirty="0"/>
              <a:t>смету проекта</a:t>
            </a:r>
          </a:p>
          <a:p>
            <a:pPr marL="1168371" indent="-277806">
              <a:defRPr/>
            </a:pPr>
            <a:r>
              <a:rPr lang="ru-RU" sz="2000" dirty="0" smtClean="0"/>
              <a:t>сроки </a:t>
            </a:r>
            <a:r>
              <a:rPr lang="ru-RU" sz="2000" dirty="0"/>
              <a:t>реализации </a:t>
            </a:r>
          </a:p>
          <a:p>
            <a:pPr marL="1168371" indent="-277806">
              <a:defRPr/>
            </a:pPr>
            <a:r>
              <a:rPr lang="ru-RU" sz="2000" dirty="0" smtClean="0"/>
              <a:t>выводы</a:t>
            </a:r>
          </a:p>
          <a:p>
            <a:pPr marL="1168371" indent="-277806">
              <a:defRPr/>
            </a:pPr>
            <a:r>
              <a:rPr lang="ru-RU" sz="2000" dirty="0" smtClean="0"/>
              <a:t>слова «Благодарим за внимание»</a:t>
            </a:r>
            <a:endParaRPr lang="ru-RU" sz="2000" dirty="0"/>
          </a:p>
          <a:p>
            <a:pPr marL="457189" indent="-457189">
              <a:buFont typeface="Wingdings" panose="05000000000000000000" pitchFamily="2" charset="2"/>
              <a:buNone/>
              <a:defRPr/>
            </a:pPr>
            <a:endParaRPr lang="ru-RU" sz="2000" dirty="0"/>
          </a:p>
          <a:p>
            <a:pPr marL="457189" indent="-457189">
              <a:buFont typeface="Wingdings" panose="05000000000000000000" pitchFamily="2" charset="2"/>
              <a:buNone/>
              <a:defRPr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9788" y="879475"/>
            <a:ext cx="10801350" cy="4832350"/>
          </a:xfrm>
        </p:spPr>
        <p:txBody>
          <a:bodyPr anchor="ctr">
            <a:spAutoFit/>
          </a:bodyPr>
          <a:lstStyle/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Практические рекомендации по созданию презентаций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endParaRPr lang="ru-RU" sz="2400" dirty="0">
              <a:cs typeface="Times New Roman" pitchFamily="18" charset="0"/>
            </a:endParaRPr>
          </a:p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r>
              <a:rPr lang="ru-RU" sz="2000" dirty="0">
                <a:cs typeface="Times New Roman" pitchFamily="18" charset="0"/>
              </a:rPr>
              <a:t>Создание презентации состоит из следующих этапов:</a:t>
            </a:r>
          </a:p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endParaRPr lang="ru-RU" sz="2000" dirty="0"/>
          </a:p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r>
              <a:rPr lang="ru-RU" sz="2000" i="1" dirty="0">
                <a:cs typeface="Times New Roman" pitchFamily="18" charset="0"/>
              </a:rPr>
              <a:t> I.      Планирование презентации </a:t>
            </a:r>
            <a:r>
              <a:rPr lang="ru-RU" sz="2000" dirty="0">
                <a:cs typeface="Times New Roman" pitchFamily="18" charset="0"/>
              </a:rPr>
              <a:t>– это </a:t>
            </a:r>
            <a:r>
              <a:rPr lang="ru-RU" sz="2000" dirty="0" smtClean="0">
                <a:cs typeface="Times New Roman" pitchFamily="18" charset="0"/>
              </a:rPr>
              <a:t>многошаговая процедура</a:t>
            </a:r>
            <a:r>
              <a:rPr lang="ru-RU" sz="2000" dirty="0">
                <a:cs typeface="Times New Roman" pitchFamily="18" charset="0"/>
              </a:rPr>
              <a:t>, </a:t>
            </a:r>
            <a:r>
              <a:rPr lang="ru-RU" sz="2000" dirty="0" smtClean="0">
                <a:cs typeface="Times New Roman" pitchFamily="18" charset="0"/>
              </a:rPr>
              <a:t>которая включает:</a:t>
            </a:r>
            <a:endParaRPr lang="ru-RU" sz="2000" dirty="0"/>
          </a:p>
          <a:p>
            <a:pPr marL="1347754" lvl="2" indent="357179">
              <a:spcBef>
                <a:spcPct val="0"/>
              </a:spcBef>
              <a:buClrTx/>
              <a:buSzTx/>
              <a:tabLst>
                <a:tab pos="565137" algn="l"/>
                <a:tab pos="1252507" algn="l"/>
                <a:tab pos="1614448" algn="l"/>
              </a:tabLst>
              <a:defRPr/>
            </a:pPr>
            <a:r>
              <a:rPr lang="ru-RU" sz="2000" dirty="0" smtClean="0">
                <a:cs typeface="Times New Roman" pitchFamily="18" charset="0"/>
              </a:rPr>
              <a:t>определение целей</a:t>
            </a:r>
            <a:endParaRPr lang="ru-RU" sz="2000" dirty="0"/>
          </a:p>
          <a:p>
            <a:pPr marL="1347754" lvl="2" indent="357179">
              <a:spcBef>
                <a:spcPct val="0"/>
              </a:spcBef>
              <a:buClrTx/>
              <a:buSzTx/>
              <a:tabLst>
                <a:tab pos="565137" algn="l"/>
                <a:tab pos="1252507" algn="l"/>
                <a:tab pos="1614448" algn="l"/>
              </a:tabLst>
              <a:defRPr/>
            </a:pPr>
            <a:r>
              <a:rPr lang="ru-RU" sz="2000" dirty="0" smtClean="0">
                <a:cs typeface="Times New Roman" pitchFamily="18" charset="0"/>
              </a:rPr>
              <a:t>определение </a:t>
            </a:r>
            <a:r>
              <a:rPr lang="ru-RU" sz="2000" dirty="0">
                <a:cs typeface="Times New Roman" pitchFamily="18" charset="0"/>
              </a:rPr>
              <a:t>основной идеи </a:t>
            </a:r>
            <a:r>
              <a:rPr lang="ru-RU" sz="2000" dirty="0" smtClean="0">
                <a:cs typeface="Times New Roman" pitchFamily="18" charset="0"/>
              </a:rPr>
              <a:t>презентации</a:t>
            </a:r>
            <a:endParaRPr lang="ru-RU" sz="2000" dirty="0"/>
          </a:p>
          <a:p>
            <a:pPr marL="1347754" lvl="2" indent="357179">
              <a:spcBef>
                <a:spcPct val="0"/>
              </a:spcBef>
              <a:buClrTx/>
              <a:buSzTx/>
              <a:tabLst>
                <a:tab pos="565137" algn="l"/>
                <a:tab pos="1252507" algn="l"/>
                <a:tab pos="1614448" algn="l"/>
              </a:tabLst>
              <a:defRPr/>
            </a:pPr>
            <a:r>
              <a:rPr lang="ru-RU" sz="2000" dirty="0" smtClean="0">
                <a:cs typeface="Times New Roman" pitchFamily="18" charset="0"/>
              </a:rPr>
              <a:t>подбор </a:t>
            </a:r>
            <a:r>
              <a:rPr lang="ru-RU" sz="2000" dirty="0">
                <a:cs typeface="Times New Roman" pitchFamily="18" charset="0"/>
              </a:rPr>
              <a:t>дополнительной </a:t>
            </a:r>
            <a:r>
              <a:rPr lang="ru-RU" sz="2000" dirty="0" smtClean="0">
                <a:cs typeface="Times New Roman" pitchFamily="18" charset="0"/>
              </a:rPr>
              <a:t>информации</a:t>
            </a:r>
            <a:endParaRPr lang="ru-RU" sz="2000" dirty="0"/>
          </a:p>
          <a:p>
            <a:pPr marL="1347754" lvl="2" indent="357179">
              <a:spcBef>
                <a:spcPct val="0"/>
              </a:spcBef>
              <a:buClrTx/>
              <a:buSzTx/>
              <a:tabLst>
                <a:tab pos="565137" algn="l"/>
                <a:tab pos="1252507" algn="l"/>
                <a:tab pos="1614448" algn="l"/>
              </a:tabLst>
              <a:defRPr/>
            </a:pPr>
            <a:r>
              <a:rPr lang="ru-RU" sz="2000" dirty="0" smtClean="0">
                <a:cs typeface="Times New Roman" pitchFamily="18" charset="0"/>
              </a:rPr>
              <a:t>создание </a:t>
            </a:r>
            <a:r>
              <a:rPr lang="ru-RU" sz="2000" dirty="0">
                <a:cs typeface="Times New Roman" pitchFamily="18" charset="0"/>
              </a:rPr>
              <a:t>структуры </a:t>
            </a:r>
            <a:r>
              <a:rPr lang="ru-RU" sz="2000" dirty="0" smtClean="0">
                <a:cs typeface="Times New Roman" pitchFamily="18" charset="0"/>
              </a:rPr>
              <a:t>презентации</a:t>
            </a:r>
            <a:endParaRPr lang="ru-RU" sz="2000" dirty="0"/>
          </a:p>
          <a:p>
            <a:pPr marL="1347754" lvl="2" indent="357179">
              <a:spcBef>
                <a:spcPct val="0"/>
              </a:spcBef>
              <a:buClrTx/>
              <a:buSzTx/>
              <a:tabLst>
                <a:tab pos="565137" algn="l"/>
                <a:tab pos="1252507" algn="l"/>
                <a:tab pos="1614448" algn="l"/>
              </a:tabLst>
              <a:defRPr/>
            </a:pPr>
            <a:r>
              <a:rPr lang="ru-RU" sz="2000" dirty="0" smtClean="0">
                <a:cs typeface="Times New Roman" pitchFamily="18" charset="0"/>
              </a:rPr>
              <a:t>проверка </a:t>
            </a:r>
            <a:r>
              <a:rPr lang="ru-RU" sz="2000" dirty="0">
                <a:cs typeface="Times New Roman" pitchFamily="18" charset="0"/>
              </a:rPr>
              <a:t>логики подачи </a:t>
            </a:r>
            <a:r>
              <a:rPr lang="ru-RU" sz="2000" dirty="0" smtClean="0">
                <a:cs typeface="Times New Roman" pitchFamily="18" charset="0"/>
              </a:rPr>
              <a:t>материала</a:t>
            </a:r>
            <a:endParaRPr lang="ru-RU" sz="2000" dirty="0"/>
          </a:p>
          <a:p>
            <a:pPr marL="1347754" lvl="2" indent="357179">
              <a:spcBef>
                <a:spcPct val="0"/>
              </a:spcBef>
              <a:buClrTx/>
              <a:buSzTx/>
              <a:tabLst>
                <a:tab pos="565137" algn="l"/>
                <a:tab pos="1252507" algn="l"/>
                <a:tab pos="1614448" algn="l"/>
              </a:tabLst>
              <a:defRPr/>
            </a:pPr>
            <a:r>
              <a:rPr lang="ru-RU" sz="2000" dirty="0" smtClean="0">
                <a:cs typeface="Times New Roman" pitchFamily="18" charset="0"/>
              </a:rPr>
              <a:t>подготовка </a:t>
            </a:r>
            <a:r>
              <a:rPr lang="ru-RU" sz="2000" dirty="0">
                <a:cs typeface="Times New Roman" pitchFamily="18" charset="0"/>
              </a:rPr>
              <a:t>выводов.</a:t>
            </a:r>
          </a:p>
          <a:p>
            <a:pPr marL="1257269" lvl="2" indent="-45718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endParaRPr lang="ru-RU" sz="2000" dirty="0"/>
          </a:p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r>
              <a:rPr lang="ru-RU" sz="2000" i="1" dirty="0">
                <a:cs typeface="Times New Roman" pitchFamily="18" charset="0"/>
              </a:rPr>
              <a:t>II.      Разработка презентации </a:t>
            </a:r>
            <a:r>
              <a:rPr lang="ru-RU" sz="2000" dirty="0">
                <a:cs typeface="Times New Roman" pitchFamily="18" charset="0"/>
              </a:rPr>
              <a:t>– особенности  подготовки </a:t>
            </a:r>
            <a:r>
              <a:rPr lang="ru-RU" sz="2000" dirty="0" smtClean="0">
                <a:cs typeface="Times New Roman" pitchFamily="18" charset="0"/>
              </a:rPr>
              <a:t>слайдов </a:t>
            </a:r>
            <a:r>
              <a:rPr lang="ru-RU" sz="2000" dirty="0">
                <a:cs typeface="Times New Roman" pitchFamily="18" charset="0"/>
              </a:rPr>
              <a:t>презентации, включая содержание, </a:t>
            </a:r>
            <a:r>
              <a:rPr lang="ru-RU" sz="2000" dirty="0" smtClean="0">
                <a:cs typeface="Times New Roman" pitchFamily="18" charset="0"/>
              </a:rPr>
              <a:t>соотношение текстовой </a:t>
            </a:r>
            <a:r>
              <a:rPr lang="ru-RU" sz="2000" dirty="0">
                <a:cs typeface="Times New Roman" pitchFamily="18" charset="0"/>
              </a:rPr>
              <a:t>и графической информации.</a:t>
            </a:r>
            <a:r>
              <a:rPr lang="ru-RU" sz="2000" i="1" dirty="0">
                <a:cs typeface="Times New Roman" pitchFamily="18" charset="0"/>
              </a:rPr>
              <a:t> </a:t>
            </a:r>
            <a:endParaRPr lang="ru-RU" sz="2000" dirty="0"/>
          </a:p>
          <a:p>
            <a:pPr marL="0" indent="450839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565137" algn="l"/>
              </a:tabLst>
              <a:defRPr/>
            </a:pPr>
            <a:r>
              <a:rPr lang="ru-RU" sz="2400" i="1" dirty="0">
                <a:latin typeface="Calibri" pitchFamily="34" charset="0"/>
                <a:cs typeface="Times New Roman" pitchFamily="18" charset="0"/>
              </a:rPr>
              <a:t>             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981200"/>
            <a:ext cx="8507412" cy="3886200"/>
          </a:xfrm>
        </p:spPr>
        <p:txBody>
          <a:bodyPr/>
          <a:lstStyle/>
          <a:p>
            <a:pPr marL="588963" indent="-588963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	</a:t>
            </a:r>
          </a:p>
        </p:txBody>
      </p:sp>
      <p:sp>
        <p:nvSpPr>
          <p:cNvPr id="6147" name="Заголовок 3"/>
          <p:cNvSpPr>
            <a:spLocks noGrp="1"/>
          </p:cNvSpPr>
          <p:nvPr>
            <p:ph type="title"/>
          </p:nvPr>
        </p:nvSpPr>
        <p:spPr>
          <a:xfrm>
            <a:off x="1952625" y="333375"/>
            <a:ext cx="8277225" cy="1141413"/>
          </a:xfrm>
        </p:spPr>
        <p:txBody>
          <a:bodyPr/>
          <a:lstStyle/>
          <a:p>
            <a:pPr algn="ctr">
              <a:defRPr/>
            </a:pPr>
            <a:r>
              <a:rPr lang="ru-RU" sz="1600" b="1" dirty="0" smtClean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Требования к оформлению презентаций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 оформлении презентаций выделяют два блока: </a:t>
            </a:r>
            <a:br>
              <a:rPr lang="ru-RU" sz="1600" dirty="0"/>
            </a:br>
            <a:r>
              <a:rPr lang="ru-RU" sz="1600" dirty="0"/>
              <a:t>оформление слайдов и представление информации на </a:t>
            </a:r>
            <a:r>
              <a:rPr lang="ru-RU" sz="1600" dirty="0" smtClean="0"/>
              <a:t>них</a:t>
            </a: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55688" y="1474788"/>
          <a:ext cx="10296525" cy="5157787"/>
        </p:xfrm>
        <a:graphic>
          <a:graphicData uri="http://schemas.openxmlformats.org/drawingml/2006/table">
            <a:tbl>
              <a:tblPr/>
              <a:tblGrid>
                <a:gridCol w="237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9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5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Стиль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Соблюдайте единый стиль оформления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Избегайте стилей, которые будут отвлекать от самой презентации.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Вспомогательная информация (управляющие кнопки) не должны преобладать над основной информацией (текстом, иллюстрациями).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926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фона предпочтительны холодные тона 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3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Использование цвета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одном слайде рекомендуется использовать не более трех цветов: первый-  для фона, второй  - для заголовка, третий - для текста.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фона и текста используйте контрастные цвета.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Обратите внимание на цвет гиперссылок (до и после использования).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Анимационные эффекты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58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 стоит злоупотреблять различными анимационными эффектами, чтобы не отвлекать внимание от информации на слайде. Кроме того, некоторые могут не поддерживаться на отдельных устройствах. </a:t>
                      </a: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Видеовставки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58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Проверяйте совместимость видео-форматов и версий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PowerPoint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358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111898"/>
                  </a:ext>
                </a:extLst>
              </a:tr>
              <a:tr h="758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Размер слайда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58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Используйте широкоэкранный режим 16:9</a:t>
                      </a:r>
                    </a:p>
                    <a:p>
                      <a:pPr marL="0" marR="0" lvl="0" indent="358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6" marR="685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1173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00150" y="1455738"/>
          <a:ext cx="9682163" cy="5008562"/>
        </p:xfrm>
        <a:graphic>
          <a:graphicData uri="http://schemas.openxmlformats.org/drawingml/2006/table">
            <a:tbl>
              <a:tblPr/>
              <a:tblGrid>
                <a:gridCol w="2123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36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Содержание 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4163" marR="64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Используйте короткие слова и предложения.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Минимизируйте количество предлогов, наречий, прилагательных.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Заголовки должны привлекать внимание аудитории.</a:t>
                      </a:r>
                    </a:p>
                  </a:txBody>
                  <a:tcPr marL="64163" marR="64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Расположение информации на странице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163" marR="64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Предпочтительно горизонтальное расположение информации.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Наиболее важная информация должна располагаться в центре экрана.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Если на слайде располагается картинка, надпись должна располагаться под ней.</a:t>
                      </a:r>
                    </a:p>
                  </a:txBody>
                  <a:tcPr marL="64163" marR="64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Шрифты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163" marR="64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заголовков – не менее 24.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информации не менее 16.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Шрифты без засечек легче читать с большого расстояния.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Нельзя смешивать разные типы шрифтов в одной презентации.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выделения информации следует использовать жирный шрифт, курсив или подчеркивание.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Нельзя злоупотреблять прописными буквами (они читаются хуже строчных).</a:t>
                      </a:r>
                    </a:p>
                  </a:txBody>
                  <a:tcPr marL="64163" marR="64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38313" y="9032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Требования к представлению информации: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55688" y="642938"/>
          <a:ext cx="10009187" cy="5572125"/>
        </p:xfrm>
        <a:graphic>
          <a:graphicData uri="http://schemas.openxmlformats.org/drawingml/2006/table">
            <a:tbl>
              <a:tblPr/>
              <a:tblGrid>
                <a:gridCol w="266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Способы выделения 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Следует использовать: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рамки; границы, заливку;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штриховку, стрелки;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рисунки, диаграммы, схемы для иллюстрации наиболее важных фактов. </a:t>
                      </a: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Объем 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 стоит заполнять один слайд слишком большим объемом информации: люди могут единовременно запомнить не более трех фактов, выводов, определений.</a:t>
                      </a: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Наибольшая эффективность достигается тогда, когда ключевые пункты отображаются по одному на каждом отдельном слайде.</a:t>
                      </a: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слайдов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обеспечения разнообразия следует использовать разные виды слайдов: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 текстом;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 таблицами;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 диаграммами.</a:t>
                      </a: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767</TotalTime>
  <Words>434</Words>
  <Application>Microsoft Office PowerPoint</Application>
  <PresentationFormat>Широкоэкранный</PresentationFormat>
  <Paragraphs>80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Wingdings</vt:lpstr>
      <vt:lpstr>Calibri</vt:lpstr>
      <vt:lpstr>Arial Black</vt:lpstr>
      <vt:lpstr>Times New Roman</vt:lpstr>
      <vt:lpstr>Cambria</vt:lpstr>
      <vt:lpstr>Symbol</vt:lpstr>
      <vt:lpstr>Пиксел</vt:lpstr>
      <vt:lpstr>Требования к мультимедийной презентации</vt:lpstr>
      <vt:lpstr>Презентация PowerPoint</vt:lpstr>
      <vt:lpstr>Презентация PowerPoint</vt:lpstr>
      <vt:lpstr> Требования к оформлению презентаций В оформлении презентаций выделяют два блока:  оформление слайдов и представление информации на них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менеджмента</dc:title>
  <dc:creator>user</dc:creator>
  <cp:lastModifiedBy>IDPO_0</cp:lastModifiedBy>
  <cp:revision>66</cp:revision>
  <cp:lastPrinted>2024-05-17T06:05:38Z</cp:lastPrinted>
  <dcterms:created xsi:type="dcterms:W3CDTF">2008-04-10T12:21:57Z</dcterms:created>
  <dcterms:modified xsi:type="dcterms:W3CDTF">2024-06-07T06:51:54Z</dcterms:modified>
</cp:coreProperties>
</file>